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0" roundtripDataSignature="AMtx7mg3d8dquC0YGGXvNxIUQ4cAjq93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FE7012-0DAE-422D-9F37-259F65A34BB3}">
  <a:tblStyle styleId="{46FE7012-0DAE-422D-9F37-259F65A34BB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digi.com/blog/post/what-is-connected-vehicle-technology-and-use-cas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digi.com/customer-stories/new-york-city-dot-deploys-digi-solutions" TargetMode="External"/><Relationship Id="rId4" Type="http://schemas.openxmlformats.org/officeDocument/2006/relationships/hyperlink" Target="https://www.digi.com/solutions/by-application/public-transit" TargetMode="External"/><Relationship Id="rId5" Type="http://schemas.openxmlformats.org/officeDocument/2006/relationships/hyperlink" Target="https://www.digi.com/solutions/by-application/green-techn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digi.com/blog/post/what-is-connected-vehicle-technology-and-use-ca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spiceworks.com/tech/innovation/articles/how-edge-and-5g-can-unlock-the-true-potential-of-ar-and-v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spiceworks.com/tech/cloud/articles/what-is-cloud-computing-architecture-front-end-back-end-explain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jpg"/><Relationship Id="rId4" Type="http://schemas.openxmlformats.org/officeDocument/2006/relationships/image" Target="../media/image16.jpg"/><Relationship Id="rId5"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digi.com/blog/post/what-is-connected-vehicle-technology-and-use-cas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digi.com/blog/post/what-is-connected-vehicle-technology-and-use-ca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973175"/>
            <a:ext cx="8520600" cy="25293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Examples of FOG-EDGE-CLOUD computing in IOT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Examples of Edge </a:t>
            </a:r>
            <a:endParaRPr/>
          </a:p>
        </p:txBody>
      </p:sp>
      <p:sp>
        <p:nvSpPr>
          <p:cNvPr id="103" name="Google Shape;103;p10"/>
          <p:cNvSpPr txBox="1"/>
          <p:nvPr>
            <p:ph idx="1" type="body"/>
          </p:nvPr>
        </p:nvSpPr>
        <p:spPr>
          <a:xfrm>
            <a:off x="311700" y="1152475"/>
            <a:ext cx="8520600" cy="3866100"/>
          </a:xfrm>
          <a:prstGeom prst="rect">
            <a:avLst/>
          </a:prstGeom>
          <a:noFill/>
          <a:ln>
            <a:noFill/>
          </a:ln>
        </p:spPr>
        <p:txBody>
          <a:bodyPr anchorCtr="0" anchor="t" bIns="91425" lIns="91425" spcFirstLastPara="1" rIns="91425" wrap="square" tIns="91425">
            <a:noAutofit/>
          </a:bodyPr>
          <a:lstStyle/>
          <a:p>
            <a:pPr indent="-349250" lvl="0" marL="457200" rtl="0" algn="l">
              <a:lnSpc>
                <a:spcPct val="130000"/>
              </a:lnSpc>
              <a:spcBef>
                <a:spcPts val="0"/>
              </a:spcBef>
              <a:spcAft>
                <a:spcPts val="0"/>
              </a:spcAft>
              <a:buClr>
                <a:srgbClr val="3F4245"/>
              </a:buClr>
              <a:buSzPts val="1900"/>
              <a:buFont typeface="Calibri"/>
              <a:buAutoNum type="arabicPeriod"/>
            </a:pPr>
            <a:r>
              <a:rPr b="1" lang="en" sz="1900">
                <a:solidFill>
                  <a:srgbClr val="3F4245"/>
                </a:solidFill>
                <a:highlight>
                  <a:srgbClr val="FFFFFF"/>
                </a:highlight>
                <a:latin typeface="Calibri"/>
                <a:ea typeface="Calibri"/>
                <a:cs typeface="Calibri"/>
                <a:sym typeface="Calibri"/>
              </a:rPr>
              <a:t>Autonomous Vehicles, Electric Vehicles and Charging Stations</a:t>
            </a:r>
            <a:endParaRPr b="1" sz="1900">
              <a:solidFill>
                <a:srgbClr val="3F4245"/>
              </a:solidFill>
              <a:highlight>
                <a:srgbClr val="FFFFFF"/>
              </a:highlight>
              <a:latin typeface="Calibri"/>
              <a:ea typeface="Calibri"/>
              <a:cs typeface="Calibri"/>
              <a:sym typeface="Calibri"/>
            </a:endParaRPr>
          </a:p>
          <a:p>
            <a:pPr indent="0" lvl="0" marL="457200" rtl="0" algn="l">
              <a:lnSpc>
                <a:spcPct val="130000"/>
              </a:lnSpc>
              <a:spcBef>
                <a:spcPts val="600"/>
              </a:spcBef>
              <a:spcAft>
                <a:spcPts val="0"/>
              </a:spcAft>
              <a:buSzPts val="1800"/>
              <a:buNone/>
            </a:pPr>
            <a:r>
              <a:t/>
            </a:r>
            <a:endParaRPr b="1" sz="1900">
              <a:solidFill>
                <a:srgbClr val="3F4245"/>
              </a:solidFill>
              <a:highlight>
                <a:srgbClr val="FFFFFF"/>
              </a:highlight>
              <a:latin typeface="Calibri"/>
              <a:ea typeface="Calibri"/>
              <a:cs typeface="Calibri"/>
              <a:sym typeface="Calibri"/>
            </a:endParaRPr>
          </a:p>
          <a:p>
            <a:pPr indent="-349250" lvl="0" marL="457200" rtl="0" algn="l">
              <a:lnSpc>
                <a:spcPct val="115000"/>
              </a:lnSpc>
              <a:spcBef>
                <a:spcPts val="600"/>
              </a:spcBef>
              <a:spcAft>
                <a:spcPts val="0"/>
              </a:spcAft>
              <a:buClr>
                <a:srgbClr val="3F4245"/>
              </a:buClr>
              <a:buSzPts val="1900"/>
              <a:buFont typeface="Calibri"/>
              <a:buChar char="●"/>
            </a:pPr>
            <a:r>
              <a:rPr lang="en" sz="1900">
                <a:solidFill>
                  <a:srgbClr val="3F4245"/>
                </a:solidFill>
                <a:highlight>
                  <a:srgbClr val="FFFFFF"/>
                </a:highlight>
                <a:latin typeface="Calibri"/>
                <a:ea typeface="Calibri"/>
                <a:cs typeface="Calibri"/>
                <a:sym typeface="Calibri"/>
              </a:rPr>
              <a:t>Edge computing features such as </a:t>
            </a:r>
            <a:r>
              <a:rPr b="1" lang="en" sz="1900">
                <a:solidFill>
                  <a:srgbClr val="FF0000"/>
                </a:solidFill>
                <a:highlight>
                  <a:srgbClr val="FFFFFF"/>
                </a:highlight>
                <a:latin typeface="Calibri"/>
                <a:ea typeface="Calibri"/>
                <a:cs typeface="Calibri"/>
                <a:sym typeface="Calibri"/>
              </a:rPr>
              <a:t>lane-departure warning and self-parking applications</a:t>
            </a:r>
            <a:r>
              <a:rPr lang="en" sz="1900">
                <a:solidFill>
                  <a:srgbClr val="3F4245"/>
                </a:solidFill>
                <a:highlight>
                  <a:srgbClr val="FFFFFF"/>
                </a:highlight>
                <a:latin typeface="Calibri"/>
                <a:ea typeface="Calibri"/>
                <a:cs typeface="Calibri"/>
                <a:sym typeface="Calibri"/>
              </a:rPr>
              <a:t> are already widely available. </a:t>
            </a:r>
            <a:endParaRPr sz="1900">
              <a:solidFill>
                <a:srgbClr val="3F4245"/>
              </a:solidFill>
              <a:highlight>
                <a:srgbClr val="FFFFFF"/>
              </a:highlight>
              <a:latin typeface="Calibri"/>
              <a:ea typeface="Calibri"/>
              <a:cs typeface="Calibri"/>
              <a:sym typeface="Calibri"/>
            </a:endParaRPr>
          </a:p>
          <a:p>
            <a:pPr indent="-349250" lvl="0" marL="457200" rtl="0" algn="l">
              <a:lnSpc>
                <a:spcPct val="115000"/>
              </a:lnSpc>
              <a:spcBef>
                <a:spcPts val="0"/>
              </a:spcBef>
              <a:spcAft>
                <a:spcPts val="0"/>
              </a:spcAft>
              <a:buClr>
                <a:srgbClr val="3F4245"/>
              </a:buClr>
              <a:buSzPts val="1900"/>
              <a:buFont typeface="Calibri"/>
              <a:buChar char="●"/>
            </a:pPr>
            <a:r>
              <a:rPr lang="en" sz="1900">
                <a:solidFill>
                  <a:srgbClr val="3F4245"/>
                </a:solidFill>
                <a:highlight>
                  <a:srgbClr val="FFFFFF"/>
                </a:highlight>
                <a:latin typeface="Calibri"/>
                <a:ea typeface="Calibri"/>
                <a:cs typeface="Calibri"/>
                <a:sym typeface="Calibri"/>
              </a:rPr>
              <a:t>And as the ability of vehicles to interact with their environment becomes more widespread, so will the </a:t>
            </a:r>
            <a:r>
              <a:rPr lang="en" sz="1900" u="sng">
                <a:solidFill>
                  <a:srgbClr val="FF0000"/>
                </a:solidFill>
                <a:highlight>
                  <a:srgbClr val="FFFFFF"/>
                </a:highlight>
                <a:latin typeface="Calibri"/>
                <a:ea typeface="Calibri"/>
                <a:cs typeface="Calibri"/>
                <a:sym typeface="Calibri"/>
              </a:rPr>
              <a:t>need for a fast and responsive network</a:t>
            </a:r>
            <a:r>
              <a:rPr lang="en" sz="1900" u="sng">
                <a:solidFill>
                  <a:srgbClr val="3F4245"/>
                </a:solidFill>
                <a:highlight>
                  <a:srgbClr val="FFFFFF"/>
                </a:highlight>
                <a:latin typeface="Calibri"/>
                <a:ea typeface="Calibri"/>
                <a:cs typeface="Calibri"/>
                <a:sym typeface="Calibri"/>
              </a:rPr>
              <a:t>.</a:t>
            </a:r>
            <a:r>
              <a:rPr lang="en" sz="1900">
                <a:solidFill>
                  <a:srgbClr val="3F4245"/>
                </a:solidFill>
                <a:highlight>
                  <a:srgbClr val="FFFFFF"/>
                </a:highlight>
                <a:latin typeface="Calibri"/>
                <a:ea typeface="Calibri"/>
                <a:cs typeface="Calibri"/>
                <a:sym typeface="Calibri"/>
              </a:rPr>
              <a:t> </a:t>
            </a:r>
            <a:endParaRPr sz="1900">
              <a:solidFill>
                <a:srgbClr val="3F4245"/>
              </a:solidFill>
              <a:highlight>
                <a:srgbClr val="FFFFFF"/>
              </a:highlight>
              <a:latin typeface="Calibri"/>
              <a:ea typeface="Calibri"/>
              <a:cs typeface="Calibri"/>
              <a:sym typeface="Calibri"/>
            </a:endParaRPr>
          </a:p>
          <a:p>
            <a:pPr indent="-349250" lvl="0" marL="457200" rtl="0" algn="l">
              <a:lnSpc>
                <a:spcPct val="115000"/>
              </a:lnSpc>
              <a:spcBef>
                <a:spcPts val="0"/>
              </a:spcBef>
              <a:spcAft>
                <a:spcPts val="0"/>
              </a:spcAft>
              <a:buClr>
                <a:srgbClr val="3F4245"/>
              </a:buClr>
              <a:buSzPts val="1900"/>
              <a:buFont typeface="Calibri"/>
              <a:buChar char="●"/>
            </a:pPr>
            <a:r>
              <a:rPr lang="en" sz="1900">
                <a:solidFill>
                  <a:srgbClr val="3F4245"/>
                </a:solidFill>
                <a:highlight>
                  <a:srgbClr val="FFFFFF"/>
                </a:highlight>
                <a:latin typeface="Calibri"/>
                <a:ea typeface="Calibri"/>
                <a:cs typeface="Calibri"/>
                <a:sym typeface="Calibri"/>
              </a:rPr>
              <a:t>Autonomous vehicles will operate in concert with other </a:t>
            </a:r>
            <a:r>
              <a:rPr lang="en" sz="1900" u="sng">
                <a:solidFill>
                  <a:srgbClr val="1F7FA5"/>
                </a:solidFill>
                <a:highlight>
                  <a:srgbClr val="FFFFFF"/>
                </a:highlight>
                <a:latin typeface="Calibri"/>
                <a:ea typeface="Calibri"/>
                <a:cs typeface="Calibri"/>
                <a:sym typeface="Calibri"/>
                <a:hlinkClick r:id="rId3">
                  <a:extLst>
                    <a:ext uri="{A12FA001-AC4F-418D-AE19-62706E023703}">
                      <ahyp:hlinkClr val="tx"/>
                    </a:ext>
                  </a:extLst>
                </a:hlinkClick>
              </a:rPr>
              <a:t>connected vehicles</a:t>
            </a:r>
            <a:r>
              <a:rPr lang="en" sz="1900">
                <a:solidFill>
                  <a:srgbClr val="3F4245"/>
                </a:solidFill>
                <a:highlight>
                  <a:srgbClr val="FFFFFF"/>
                </a:highlight>
                <a:latin typeface="Calibri"/>
                <a:ea typeface="Calibri"/>
                <a:cs typeface="Calibri"/>
                <a:sym typeface="Calibri"/>
              </a:rPr>
              <a:t>, </a:t>
            </a:r>
            <a:endParaRPr sz="1900">
              <a:solidFill>
                <a:srgbClr val="3F4245"/>
              </a:solidFill>
              <a:highlight>
                <a:srgbClr val="FFFFFF"/>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rgbClr val="FFFFFF"/>
                </a:highlight>
                <a:latin typeface="Calibri"/>
                <a:ea typeface="Calibri"/>
                <a:cs typeface="Calibri"/>
                <a:sym typeface="Calibri"/>
              </a:rPr>
              <a:t>traffic management systems, </a:t>
            </a:r>
            <a:endParaRPr sz="1900">
              <a:solidFill>
                <a:srgbClr val="FF0000"/>
              </a:solidFill>
              <a:highlight>
                <a:srgbClr val="FFFFFF"/>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rgbClr val="FFFFFF"/>
                </a:highlight>
                <a:latin typeface="Calibri"/>
                <a:ea typeface="Calibri"/>
                <a:cs typeface="Calibri"/>
                <a:sym typeface="Calibri"/>
              </a:rPr>
              <a:t>roadside units and </a:t>
            </a:r>
            <a:endParaRPr sz="1900">
              <a:solidFill>
                <a:srgbClr val="FF0000"/>
              </a:solidFill>
              <a:highlight>
                <a:srgbClr val="FFFFFF"/>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rgbClr val="FFFFFF"/>
                </a:highlight>
                <a:latin typeface="Calibri"/>
                <a:ea typeface="Calibri"/>
                <a:cs typeface="Calibri"/>
                <a:sym typeface="Calibri"/>
              </a:rPr>
              <a:t>pedestrians on busy thoroughfares and at intersections</a:t>
            </a:r>
            <a:r>
              <a:rPr lang="en" sz="1900">
                <a:solidFill>
                  <a:srgbClr val="3F4245"/>
                </a:solidFill>
                <a:highlight>
                  <a:srgbClr val="FFFFFF"/>
                </a:highlight>
                <a:latin typeface="Calibri"/>
                <a:ea typeface="Calibri"/>
                <a:cs typeface="Calibri"/>
                <a:sym typeface="Calibri"/>
              </a:rPr>
              <a:t>.</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1"/>
          <p:cNvSpPr txBox="1"/>
          <p:nvPr>
            <p:ph idx="1" type="body"/>
          </p:nvPr>
        </p:nvSpPr>
        <p:spPr>
          <a:xfrm>
            <a:off x="311700" y="217325"/>
            <a:ext cx="8520600" cy="4755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2100">
                <a:solidFill>
                  <a:srgbClr val="3F4245"/>
                </a:solidFill>
                <a:highlight>
                  <a:srgbClr val="FFFFFF"/>
                </a:highlight>
                <a:latin typeface="Calibri"/>
                <a:ea typeface="Calibri"/>
                <a:cs typeface="Calibri"/>
                <a:sym typeface="Calibri"/>
              </a:rPr>
              <a:t>Electric vehicles: </a:t>
            </a:r>
            <a:r>
              <a:rPr lang="en" sz="2100">
                <a:solidFill>
                  <a:srgbClr val="3F4245"/>
                </a:solidFill>
                <a:highlight>
                  <a:srgbClr val="FFFFFF"/>
                </a:highlight>
                <a:latin typeface="Calibri"/>
                <a:ea typeface="Calibri"/>
                <a:cs typeface="Calibri"/>
                <a:sym typeface="Calibri"/>
              </a:rPr>
              <a:t> </a:t>
            </a:r>
            <a:endParaRPr sz="2100">
              <a:solidFill>
                <a:srgbClr val="3F4245"/>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solidFill>
                  <a:srgbClr val="3F4245"/>
                </a:solidFill>
                <a:highlight>
                  <a:srgbClr val="FFFFFF"/>
                </a:highlight>
                <a:latin typeface="Calibri"/>
                <a:ea typeface="Calibri"/>
                <a:cs typeface="Calibri"/>
                <a:sym typeface="Calibri"/>
              </a:rPr>
              <a:t>need </a:t>
            </a:r>
            <a:r>
              <a:rPr b="1" lang="en" u="sng">
                <a:solidFill>
                  <a:srgbClr val="FF0000"/>
                </a:solidFill>
                <a:highlight>
                  <a:srgbClr val="FFFFFF"/>
                </a:highlight>
                <a:latin typeface="Calibri"/>
                <a:ea typeface="Calibri"/>
                <a:cs typeface="Calibri"/>
                <a:sym typeface="Calibri"/>
              </a:rPr>
              <a:t>continuous monitoring</a:t>
            </a:r>
            <a:r>
              <a:rPr lang="en">
                <a:solidFill>
                  <a:srgbClr val="FF0000"/>
                </a:solidFill>
                <a:highlight>
                  <a:srgbClr val="FFFFFF"/>
                </a:highlight>
                <a:latin typeface="Calibri"/>
                <a:ea typeface="Calibri"/>
                <a:cs typeface="Calibri"/>
                <a:sym typeface="Calibri"/>
              </a:rPr>
              <a:t> and can use edge computing for management of data to support </a:t>
            </a:r>
            <a:r>
              <a:rPr lang="en" u="sng">
                <a:solidFill>
                  <a:srgbClr val="FF0000"/>
                </a:solidFill>
                <a:highlight>
                  <a:srgbClr val="FFFFFF"/>
                </a:highlight>
                <a:latin typeface="Calibri"/>
                <a:ea typeface="Calibri"/>
                <a:cs typeface="Calibri"/>
                <a:sym typeface="Calibri"/>
              </a:rPr>
              <a:t>predictive maintenance</a:t>
            </a:r>
            <a:r>
              <a:rPr lang="en">
                <a:solidFill>
                  <a:srgbClr val="3F4245"/>
                </a:solidFill>
                <a:highlight>
                  <a:srgbClr val="FFFFFF"/>
                </a:highlight>
                <a:latin typeface="Calibri"/>
                <a:ea typeface="Calibri"/>
                <a:cs typeface="Calibri"/>
                <a:sym typeface="Calibri"/>
              </a:rPr>
              <a:t>. </a:t>
            </a:r>
            <a:endParaRPr>
              <a:solidFill>
                <a:srgbClr val="3F4245"/>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solidFill>
                  <a:srgbClr val="FF0000"/>
                </a:solidFill>
                <a:highlight>
                  <a:srgbClr val="FFFFFF"/>
                </a:highlight>
                <a:latin typeface="Calibri"/>
                <a:ea typeface="Calibri"/>
                <a:cs typeface="Calibri"/>
                <a:sym typeface="Calibri"/>
              </a:rPr>
              <a:t>EV batteries must be </a:t>
            </a:r>
            <a:r>
              <a:rPr lang="en" u="sng">
                <a:solidFill>
                  <a:srgbClr val="FF0000"/>
                </a:solidFill>
                <a:highlight>
                  <a:srgbClr val="FFFFFF"/>
                </a:highlight>
                <a:latin typeface="Calibri"/>
                <a:ea typeface="Calibri"/>
                <a:cs typeface="Calibri"/>
                <a:sym typeface="Calibri"/>
              </a:rPr>
              <a:t>monitored</a:t>
            </a:r>
            <a:r>
              <a:rPr lang="en" u="sng">
                <a:solidFill>
                  <a:srgbClr val="3F4245"/>
                </a:solidFill>
                <a:highlight>
                  <a:srgbClr val="FFFFFF"/>
                </a:highlight>
                <a:latin typeface="Calibri"/>
                <a:ea typeface="Calibri"/>
                <a:cs typeface="Calibri"/>
                <a:sym typeface="Calibri"/>
              </a:rPr>
              <a:t>,</a:t>
            </a:r>
            <a:r>
              <a:rPr lang="en">
                <a:solidFill>
                  <a:srgbClr val="3F4245"/>
                </a:solidFill>
                <a:highlight>
                  <a:srgbClr val="FFFFFF"/>
                </a:highlight>
                <a:latin typeface="Calibri"/>
                <a:ea typeface="Calibri"/>
                <a:cs typeface="Calibri"/>
                <a:sym typeface="Calibri"/>
              </a:rPr>
              <a:t> as their </a:t>
            </a:r>
            <a:r>
              <a:rPr lang="en">
                <a:solidFill>
                  <a:srgbClr val="FF0000"/>
                </a:solidFill>
                <a:highlight>
                  <a:srgbClr val="FFFFFF"/>
                </a:highlight>
                <a:latin typeface="Calibri"/>
                <a:ea typeface="Calibri"/>
                <a:cs typeface="Calibri"/>
                <a:sym typeface="Calibri"/>
              </a:rPr>
              <a:t>longevity depends on the </a:t>
            </a:r>
            <a:r>
              <a:rPr lang="en" u="sng">
                <a:solidFill>
                  <a:srgbClr val="FF0000"/>
                </a:solidFill>
                <a:highlight>
                  <a:srgbClr val="FFFFFF"/>
                </a:highlight>
                <a:latin typeface="Calibri"/>
                <a:ea typeface="Calibri"/>
                <a:cs typeface="Calibri"/>
                <a:sym typeface="Calibri"/>
              </a:rPr>
              <a:t>individual habits </a:t>
            </a:r>
            <a:r>
              <a:rPr lang="en">
                <a:solidFill>
                  <a:srgbClr val="FF0000"/>
                </a:solidFill>
                <a:highlight>
                  <a:srgbClr val="FFFFFF"/>
                </a:highlight>
                <a:latin typeface="Calibri"/>
                <a:ea typeface="Calibri"/>
                <a:cs typeface="Calibri"/>
                <a:sym typeface="Calibri"/>
              </a:rPr>
              <a:t>of drivers</a:t>
            </a:r>
            <a:r>
              <a:rPr lang="en">
                <a:solidFill>
                  <a:srgbClr val="3F4245"/>
                </a:solidFill>
                <a:highlight>
                  <a:srgbClr val="FFFFFF"/>
                </a:highlight>
                <a:latin typeface="Calibri"/>
                <a:ea typeface="Calibri"/>
                <a:cs typeface="Calibri"/>
                <a:sym typeface="Calibri"/>
              </a:rPr>
              <a:t>, the congestion of the areas they travel and how often they are charged. </a:t>
            </a:r>
            <a:endParaRPr>
              <a:solidFill>
                <a:srgbClr val="3F4245"/>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solidFill>
                  <a:srgbClr val="3F4245"/>
                </a:solidFill>
                <a:highlight>
                  <a:srgbClr val="FFFFFF"/>
                </a:highlight>
                <a:latin typeface="Calibri"/>
                <a:ea typeface="Calibri"/>
                <a:cs typeface="Calibri"/>
                <a:sym typeface="Calibri"/>
              </a:rPr>
              <a:t>Edge computing supports </a:t>
            </a:r>
            <a:r>
              <a:rPr lang="en" u="sng">
                <a:solidFill>
                  <a:srgbClr val="FF0000"/>
                </a:solidFill>
                <a:highlight>
                  <a:srgbClr val="FFFFFF"/>
                </a:highlight>
                <a:latin typeface="Calibri"/>
                <a:ea typeface="Calibri"/>
                <a:cs typeface="Calibri"/>
                <a:sym typeface="Calibri"/>
              </a:rPr>
              <a:t>data aggregation</a:t>
            </a:r>
            <a:r>
              <a:rPr lang="en">
                <a:solidFill>
                  <a:srgbClr val="FF0000"/>
                </a:solidFill>
                <a:highlight>
                  <a:srgbClr val="FFFFFF"/>
                </a:highlight>
                <a:latin typeface="Calibri"/>
                <a:ea typeface="Calibri"/>
                <a:cs typeface="Calibri"/>
                <a:sym typeface="Calibri"/>
              </a:rPr>
              <a:t> to report the </a:t>
            </a:r>
            <a:r>
              <a:rPr lang="en" u="sng">
                <a:solidFill>
                  <a:srgbClr val="FF0000"/>
                </a:solidFill>
                <a:highlight>
                  <a:srgbClr val="FFFFFF"/>
                </a:highlight>
                <a:latin typeface="Calibri"/>
                <a:ea typeface="Calibri"/>
                <a:cs typeface="Calibri"/>
                <a:sym typeface="Calibri"/>
              </a:rPr>
              <a:t>actionable data</a:t>
            </a:r>
            <a:r>
              <a:rPr lang="en">
                <a:solidFill>
                  <a:srgbClr val="FF0000"/>
                </a:solidFill>
                <a:highlight>
                  <a:srgbClr val="FFFFFF"/>
                </a:highlight>
                <a:latin typeface="Calibri"/>
                <a:ea typeface="Calibri"/>
                <a:cs typeface="Calibri"/>
                <a:sym typeface="Calibri"/>
              </a:rPr>
              <a:t> for </a:t>
            </a:r>
            <a:r>
              <a:rPr lang="en" u="sng">
                <a:solidFill>
                  <a:srgbClr val="FF0000"/>
                </a:solidFill>
                <a:highlight>
                  <a:srgbClr val="FFFFFF"/>
                </a:highlight>
                <a:latin typeface="Calibri"/>
                <a:ea typeface="Calibri"/>
                <a:cs typeface="Calibri"/>
                <a:sym typeface="Calibri"/>
              </a:rPr>
              <a:t>performance and maintenance</a:t>
            </a:r>
            <a:r>
              <a:rPr lang="en">
                <a:solidFill>
                  <a:srgbClr val="FF0000"/>
                </a:solidFill>
                <a:highlight>
                  <a:srgbClr val="FFFFFF"/>
                </a:highlight>
                <a:latin typeface="Calibri"/>
                <a:ea typeface="Calibri"/>
                <a:cs typeface="Calibri"/>
                <a:sym typeface="Calibri"/>
              </a:rPr>
              <a:t>.</a:t>
            </a:r>
            <a:endParaRPr>
              <a:solidFill>
                <a:srgbClr val="FF000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800"/>
              <a:buNone/>
            </a:pPr>
            <a:r>
              <a:rPr b="1" lang="en" sz="2100">
                <a:solidFill>
                  <a:srgbClr val="3F4245"/>
                </a:solidFill>
                <a:highlight>
                  <a:srgbClr val="FFFFFF"/>
                </a:highlight>
                <a:latin typeface="Calibri"/>
                <a:ea typeface="Calibri"/>
                <a:cs typeface="Calibri"/>
                <a:sym typeface="Calibri"/>
              </a:rPr>
              <a:t>In EV charging stations:</a:t>
            </a:r>
            <a:endParaRPr b="1" sz="2100">
              <a:solidFill>
                <a:srgbClr val="3F4245"/>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3F4245"/>
              </a:buClr>
              <a:buSzPts val="1800"/>
              <a:buFont typeface="Calibri"/>
              <a:buChar char="●"/>
            </a:pPr>
            <a:r>
              <a:rPr lang="en">
                <a:solidFill>
                  <a:srgbClr val="3F4245"/>
                </a:solidFill>
                <a:highlight>
                  <a:srgbClr val="FFFFFF"/>
                </a:highlight>
                <a:latin typeface="Calibri"/>
                <a:ea typeface="Calibri"/>
                <a:cs typeface="Calibri"/>
                <a:sym typeface="Calibri"/>
              </a:rPr>
              <a:t>edge computing can support </a:t>
            </a:r>
            <a:endParaRPr>
              <a:solidFill>
                <a:srgbClr val="3F4245"/>
              </a:solidFill>
              <a:highlight>
                <a:srgbClr val="FFFFFF"/>
              </a:highlight>
              <a:latin typeface="Calibri"/>
              <a:ea typeface="Calibri"/>
              <a:cs typeface="Calibri"/>
              <a:sym typeface="Calibri"/>
            </a:endParaRPr>
          </a:p>
          <a:p>
            <a:pPr indent="-342900" lvl="1" marL="914400" rtl="0" algn="l">
              <a:lnSpc>
                <a:spcPct val="115000"/>
              </a:lnSpc>
              <a:spcBef>
                <a:spcPts val="0"/>
              </a:spcBef>
              <a:spcAft>
                <a:spcPts val="0"/>
              </a:spcAft>
              <a:buClr>
                <a:srgbClr val="3F4245"/>
              </a:buClr>
              <a:buSzPts val="1800"/>
              <a:buFont typeface="Calibri"/>
              <a:buChar char="○"/>
            </a:pPr>
            <a:r>
              <a:rPr lang="en" sz="1800">
                <a:solidFill>
                  <a:srgbClr val="FF0000"/>
                </a:solidFill>
                <a:highlight>
                  <a:srgbClr val="FFFFFF"/>
                </a:highlight>
                <a:latin typeface="Calibri"/>
                <a:ea typeface="Calibri"/>
                <a:cs typeface="Calibri"/>
                <a:sym typeface="Calibri"/>
              </a:rPr>
              <a:t>real time monitoring and data aggregation of a </a:t>
            </a:r>
            <a:r>
              <a:rPr lang="en" sz="1800" u="sng">
                <a:solidFill>
                  <a:srgbClr val="FF0000"/>
                </a:solidFill>
                <a:highlight>
                  <a:srgbClr val="FFFFFF"/>
                </a:highlight>
                <a:latin typeface="Calibri"/>
                <a:ea typeface="Calibri"/>
                <a:cs typeface="Calibri"/>
                <a:sym typeface="Calibri"/>
              </a:rPr>
              <a:t>range of usage</a:t>
            </a:r>
            <a:r>
              <a:rPr lang="en" sz="1800">
                <a:solidFill>
                  <a:srgbClr val="3F4245"/>
                </a:solidFill>
                <a:highlight>
                  <a:srgbClr val="FFFFFF"/>
                </a:highlight>
                <a:latin typeface="Calibri"/>
                <a:ea typeface="Calibri"/>
                <a:cs typeface="Calibri"/>
                <a:sym typeface="Calibri"/>
              </a:rPr>
              <a:t> and </a:t>
            </a:r>
            <a:endParaRPr sz="1800">
              <a:solidFill>
                <a:srgbClr val="3F4245"/>
              </a:solidFill>
              <a:highlight>
                <a:srgbClr val="FFFFFF"/>
              </a:highlight>
              <a:latin typeface="Calibri"/>
              <a:ea typeface="Calibri"/>
              <a:cs typeface="Calibri"/>
              <a:sym typeface="Calibri"/>
            </a:endParaRPr>
          </a:p>
          <a:p>
            <a:pPr indent="-342900" lvl="1" marL="914400" rtl="0" algn="l">
              <a:lnSpc>
                <a:spcPct val="115000"/>
              </a:lnSpc>
              <a:spcBef>
                <a:spcPts val="0"/>
              </a:spcBef>
              <a:spcAft>
                <a:spcPts val="0"/>
              </a:spcAft>
              <a:buClr>
                <a:srgbClr val="3F4245"/>
              </a:buClr>
              <a:buSzPts val="1800"/>
              <a:buFont typeface="Calibri"/>
              <a:buChar char="○"/>
            </a:pPr>
            <a:r>
              <a:rPr lang="en" sz="1800">
                <a:solidFill>
                  <a:srgbClr val="3F4245"/>
                </a:solidFill>
                <a:highlight>
                  <a:srgbClr val="FFFFFF"/>
                </a:highlight>
                <a:latin typeface="Calibri"/>
                <a:ea typeface="Calibri"/>
                <a:cs typeface="Calibri"/>
                <a:sym typeface="Calibri"/>
              </a:rPr>
              <a:t>availability metrics to </a:t>
            </a:r>
            <a:r>
              <a:rPr lang="en" sz="1800">
                <a:solidFill>
                  <a:srgbClr val="FF0000"/>
                </a:solidFill>
                <a:highlight>
                  <a:srgbClr val="FFFFFF"/>
                </a:highlight>
                <a:latin typeface="Calibri"/>
                <a:ea typeface="Calibri"/>
                <a:cs typeface="Calibri"/>
                <a:sym typeface="Calibri"/>
              </a:rPr>
              <a:t>support</a:t>
            </a:r>
            <a:r>
              <a:rPr lang="en" sz="1800" u="sng">
                <a:solidFill>
                  <a:srgbClr val="FF0000"/>
                </a:solidFill>
                <a:highlight>
                  <a:srgbClr val="FFFFFF"/>
                </a:highlight>
                <a:latin typeface="Calibri"/>
                <a:ea typeface="Calibri"/>
                <a:cs typeface="Calibri"/>
                <a:sym typeface="Calibri"/>
              </a:rPr>
              <a:t> optimization of charging stations</a:t>
            </a:r>
            <a:r>
              <a:rPr lang="en" sz="1800">
                <a:solidFill>
                  <a:srgbClr val="FF0000"/>
                </a:solidFill>
                <a:highlight>
                  <a:srgbClr val="FFFFFF"/>
                </a:highlight>
                <a:latin typeface="Calibri"/>
                <a:ea typeface="Calibri"/>
                <a:cs typeface="Calibri"/>
                <a:sym typeface="Calibri"/>
              </a:rPr>
              <a:t> </a:t>
            </a:r>
            <a:r>
              <a:rPr lang="en" sz="1800">
                <a:solidFill>
                  <a:srgbClr val="3F4245"/>
                </a:solidFill>
                <a:highlight>
                  <a:srgbClr val="FFFFFF"/>
                </a:highlight>
                <a:latin typeface="Calibri"/>
                <a:ea typeface="Calibri"/>
                <a:cs typeface="Calibri"/>
                <a:sym typeface="Calibri"/>
              </a:rPr>
              <a:t>and </a:t>
            </a:r>
            <a:endParaRPr sz="1800">
              <a:solidFill>
                <a:srgbClr val="3F4245"/>
              </a:solidFill>
              <a:highlight>
                <a:srgbClr val="FFFFFF"/>
              </a:highlight>
              <a:latin typeface="Calibri"/>
              <a:ea typeface="Calibri"/>
              <a:cs typeface="Calibri"/>
              <a:sym typeface="Calibri"/>
            </a:endParaRPr>
          </a:p>
          <a:p>
            <a:pPr indent="-342900" lvl="1" marL="914400" rtl="0" algn="l">
              <a:lnSpc>
                <a:spcPct val="115000"/>
              </a:lnSpc>
              <a:spcBef>
                <a:spcPts val="0"/>
              </a:spcBef>
              <a:spcAft>
                <a:spcPts val="0"/>
              </a:spcAft>
              <a:buClr>
                <a:srgbClr val="3F4245"/>
              </a:buClr>
              <a:buSzPts val="1800"/>
              <a:buFont typeface="Calibri"/>
              <a:buChar char="○"/>
            </a:pPr>
            <a:r>
              <a:rPr lang="en" sz="1800">
                <a:solidFill>
                  <a:srgbClr val="FF0000"/>
                </a:solidFill>
                <a:highlight>
                  <a:srgbClr val="FFFFFF"/>
                </a:highlight>
                <a:latin typeface="Calibri"/>
                <a:ea typeface="Calibri"/>
                <a:cs typeface="Calibri"/>
                <a:sym typeface="Calibri"/>
              </a:rPr>
              <a:t>planning for </a:t>
            </a:r>
            <a:r>
              <a:rPr lang="en" sz="1800" u="sng">
                <a:solidFill>
                  <a:srgbClr val="FF0000"/>
                </a:solidFill>
                <a:highlight>
                  <a:srgbClr val="FFFFFF"/>
                </a:highlight>
                <a:latin typeface="Calibri"/>
                <a:ea typeface="Calibri"/>
                <a:cs typeface="Calibri"/>
                <a:sym typeface="Calibri"/>
              </a:rPr>
              <a:t>placement of future stations</a:t>
            </a:r>
            <a:r>
              <a:rPr lang="en" sz="1800">
                <a:solidFill>
                  <a:srgbClr val="3F4245"/>
                </a:solidFill>
                <a:highlight>
                  <a:srgbClr val="FFFFFF"/>
                </a:highlight>
                <a:latin typeface="Calibri"/>
                <a:ea typeface="Calibri"/>
                <a:cs typeface="Calibri"/>
                <a:sym typeface="Calibri"/>
              </a:rPr>
              <a: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txBox="1"/>
          <p:nvPr>
            <p:ph idx="1" type="body"/>
          </p:nvPr>
        </p:nvSpPr>
        <p:spPr>
          <a:xfrm>
            <a:off x="311700" y="126100"/>
            <a:ext cx="8520600" cy="4949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30000"/>
              </a:lnSpc>
              <a:spcBef>
                <a:spcPts val="0"/>
              </a:spcBef>
              <a:spcAft>
                <a:spcPts val="0"/>
              </a:spcAft>
              <a:buSzPct val="99700"/>
              <a:buNone/>
            </a:pPr>
            <a:r>
              <a:rPr b="1" lang="en" sz="2124">
                <a:solidFill>
                  <a:srgbClr val="3F4245"/>
                </a:solidFill>
                <a:highlight>
                  <a:srgbClr val="FFFFFF"/>
                </a:highlight>
                <a:latin typeface="Calibri"/>
                <a:ea typeface="Calibri"/>
                <a:cs typeface="Calibri"/>
                <a:sym typeface="Calibri"/>
              </a:rPr>
              <a:t>Traffic Management Systems:</a:t>
            </a:r>
            <a:r>
              <a:rPr b="1" lang="en">
                <a:solidFill>
                  <a:srgbClr val="3F4245"/>
                </a:solidFill>
                <a:highlight>
                  <a:srgbClr val="FFFFFF"/>
                </a:highlight>
                <a:latin typeface="Calibri"/>
                <a:ea typeface="Calibri"/>
                <a:cs typeface="Calibri"/>
                <a:sym typeface="Calibri"/>
              </a:rPr>
              <a:t> </a:t>
            </a:r>
            <a:r>
              <a:rPr lang="en">
                <a:solidFill>
                  <a:srgbClr val="3F4245"/>
                </a:solidFill>
                <a:highlight>
                  <a:srgbClr val="FFFFFF"/>
                </a:highlight>
                <a:latin typeface="Calibri"/>
                <a:ea typeface="Calibri"/>
                <a:cs typeface="Calibri"/>
                <a:sym typeface="Calibri"/>
              </a:rPr>
              <a:t>Highly sophisticated systems today, like </a:t>
            </a:r>
            <a:r>
              <a:rPr lang="en" u="sng">
                <a:solidFill>
                  <a:srgbClr val="1F7FA5"/>
                </a:solidFill>
                <a:highlight>
                  <a:srgbClr val="FFFFFF"/>
                </a:highlight>
                <a:latin typeface="Calibri"/>
                <a:ea typeface="Calibri"/>
                <a:cs typeface="Calibri"/>
                <a:sym typeface="Calibri"/>
                <a:hlinkClick r:id="rId3">
                  <a:extLst>
                    <a:ext uri="{A12FA001-AC4F-418D-AE19-62706E023703}">
                      <ahyp:hlinkClr val="tx"/>
                    </a:ext>
                  </a:extLst>
                </a:hlinkClick>
              </a:rPr>
              <a:t>New York City's traffic management system</a:t>
            </a:r>
            <a:r>
              <a:rPr lang="en">
                <a:solidFill>
                  <a:srgbClr val="3F4245"/>
                </a:solidFill>
                <a:highlight>
                  <a:srgbClr val="FFFFFF"/>
                </a:highlight>
                <a:latin typeface="Calibri"/>
                <a:ea typeface="Calibri"/>
                <a:cs typeface="Calibri"/>
                <a:sym typeface="Calibri"/>
              </a:rPr>
              <a:t>, </a:t>
            </a:r>
            <a:endParaRPr>
              <a:solidFill>
                <a:srgbClr val="3F4245"/>
              </a:solidFill>
              <a:highlight>
                <a:srgbClr val="FFFFFF"/>
              </a:highlight>
              <a:latin typeface="Calibri"/>
              <a:ea typeface="Calibri"/>
              <a:cs typeface="Calibri"/>
              <a:sym typeface="Calibri"/>
            </a:endParaRPr>
          </a:p>
          <a:p>
            <a:pPr indent="-325755" lvl="0" marL="457200" rtl="0" algn="l">
              <a:lnSpc>
                <a:spcPct val="130000"/>
              </a:lnSpc>
              <a:spcBef>
                <a:spcPts val="600"/>
              </a:spcBef>
              <a:spcAft>
                <a:spcPts val="0"/>
              </a:spcAft>
              <a:buClr>
                <a:srgbClr val="3F4245"/>
              </a:buClr>
              <a:buSzPct val="100000"/>
              <a:buFont typeface="Calibri"/>
              <a:buChar char="●"/>
            </a:pPr>
            <a:r>
              <a:rPr lang="en">
                <a:solidFill>
                  <a:srgbClr val="3F4245"/>
                </a:solidFill>
                <a:highlight>
                  <a:srgbClr val="FFFFFF"/>
                </a:highlight>
                <a:latin typeface="Calibri"/>
                <a:ea typeface="Calibri"/>
                <a:cs typeface="Calibri"/>
                <a:sym typeface="Calibri"/>
              </a:rPr>
              <a:t>can </a:t>
            </a:r>
            <a:r>
              <a:rPr lang="en" u="sng">
                <a:solidFill>
                  <a:srgbClr val="FF0000"/>
                </a:solidFill>
                <a:highlight>
                  <a:srgbClr val="FFFFFF"/>
                </a:highlight>
                <a:latin typeface="Calibri"/>
                <a:ea typeface="Calibri"/>
                <a:cs typeface="Calibri"/>
                <a:sym typeface="Calibri"/>
              </a:rPr>
              <a:t>adjust the timing</a:t>
            </a:r>
            <a:r>
              <a:rPr lang="en">
                <a:solidFill>
                  <a:srgbClr val="FF0000"/>
                </a:solidFill>
                <a:highlight>
                  <a:srgbClr val="FFFFFF"/>
                </a:highlight>
                <a:latin typeface="Calibri"/>
                <a:ea typeface="Calibri"/>
                <a:cs typeface="Calibri"/>
                <a:sym typeface="Calibri"/>
              </a:rPr>
              <a:t> </a:t>
            </a:r>
            <a:r>
              <a:rPr lang="en">
                <a:solidFill>
                  <a:srgbClr val="3F4245"/>
                </a:solidFill>
                <a:highlight>
                  <a:srgbClr val="FFFFFF"/>
                </a:highlight>
                <a:latin typeface="Calibri"/>
                <a:ea typeface="Calibri"/>
                <a:cs typeface="Calibri"/>
                <a:sym typeface="Calibri"/>
              </a:rPr>
              <a:t>of traffic signals, </a:t>
            </a:r>
            <a:endParaRPr>
              <a:solidFill>
                <a:srgbClr val="3F4245"/>
              </a:solidFill>
              <a:highlight>
                <a:srgbClr val="FFFFFF"/>
              </a:highlight>
              <a:latin typeface="Calibri"/>
              <a:ea typeface="Calibri"/>
              <a:cs typeface="Calibri"/>
              <a:sym typeface="Calibri"/>
            </a:endParaRPr>
          </a:p>
          <a:p>
            <a:pPr indent="-325755" lvl="0" marL="457200" rtl="0" algn="l">
              <a:lnSpc>
                <a:spcPct val="130000"/>
              </a:lnSpc>
              <a:spcBef>
                <a:spcPts val="0"/>
              </a:spcBef>
              <a:spcAft>
                <a:spcPts val="0"/>
              </a:spcAft>
              <a:buClr>
                <a:srgbClr val="3F4245"/>
              </a:buClr>
              <a:buSzPct val="100000"/>
              <a:buFont typeface="Calibri"/>
              <a:buChar char="●"/>
            </a:pPr>
            <a:r>
              <a:rPr lang="en">
                <a:solidFill>
                  <a:srgbClr val="3F4245"/>
                </a:solidFill>
                <a:highlight>
                  <a:srgbClr val="FFFFFF"/>
                </a:highlight>
                <a:latin typeface="Calibri"/>
                <a:ea typeface="Calibri"/>
                <a:cs typeface="Calibri"/>
                <a:sym typeface="Calibri"/>
              </a:rPr>
              <a:t>manage the</a:t>
            </a:r>
            <a:r>
              <a:rPr lang="en" u="sng">
                <a:solidFill>
                  <a:srgbClr val="3F4245"/>
                </a:solidFill>
                <a:highlight>
                  <a:srgbClr val="FFFFFF"/>
                </a:highlight>
                <a:latin typeface="Calibri"/>
                <a:ea typeface="Calibri"/>
                <a:cs typeface="Calibri"/>
                <a:sym typeface="Calibri"/>
              </a:rPr>
              <a:t> </a:t>
            </a:r>
            <a:r>
              <a:rPr lang="en" u="sng">
                <a:solidFill>
                  <a:srgbClr val="FF0000"/>
                </a:solidFill>
                <a:highlight>
                  <a:srgbClr val="FFFFFF"/>
                </a:highlight>
                <a:latin typeface="Calibri"/>
                <a:ea typeface="Calibri"/>
                <a:cs typeface="Calibri"/>
                <a:sym typeface="Calibri"/>
              </a:rPr>
              <a:t>opening and closing of extra traffic lanes</a:t>
            </a:r>
            <a:r>
              <a:rPr lang="en">
                <a:solidFill>
                  <a:srgbClr val="3F4245"/>
                </a:solidFill>
                <a:highlight>
                  <a:srgbClr val="FFFFFF"/>
                </a:highlight>
                <a:latin typeface="Calibri"/>
                <a:ea typeface="Calibri"/>
                <a:cs typeface="Calibri"/>
                <a:sym typeface="Calibri"/>
              </a:rPr>
              <a:t>, </a:t>
            </a:r>
            <a:endParaRPr>
              <a:solidFill>
                <a:srgbClr val="3F4245"/>
              </a:solidFill>
              <a:highlight>
                <a:srgbClr val="FFFFFF"/>
              </a:highlight>
              <a:latin typeface="Calibri"/>
              <a:ea typeface="Calibri"/>
              <a:cs typeface="Calibri"/>
              <a:sym typeface="Calibri"/>
            </a:endParaRPr>
          </a:p>
          <a:p>
            <a:pPr indent="-325755" lvl="0" marL="457200" rtl="0" algn="l">
              <a:lnSpc>
                <a:spcPct val="130000"/>
              </a:lnSpc>
              <a:spcBef>
                <a:spcPts val="0"/>
              </a:spcBef>
              <a:spcAft>
                <a:spcPts val="0"/>
              </a:spcAft>
              <a:buClr>
                <a:srgbClr val="3F4245"/>
              </a:buClr>
              <a:buSzPct val="100000"/>
              <a:buFont typeface="Calibri"/>
              <a:buChar char="●"/>
            </a:pPr>
            <a:r>
              <a:rPr lang="en" u="sng">
                <a:solidFill>
                  <a:srgbClr val="FF0000"/>
                </a:solidFill>
                <a:highlight>
                  <a:srgbClr val="FFFFFF"/>
                </a:highlight>
                <a:latin typeface="Calibri"/>
                <a:ea typeface="Calibri"/>
                <a:cs typeface="Calibri"/>
                <a:sym typeface="Calibri"/>
              </a:rPr>
              <a:t>ensure communications</a:t>
            </a:r>
            <a:r>
              <a:rPr lang="en">
                <a:solidFill>
                  <a:srgbClr val="3F4245"/>
                </a:solidFill>
                <a:highlight>
                  <a:srgbClr val="FFFFFF"/>
                </a:highlight>
                <a:latin typeface="Calibri"/>
                <a:ea typeface="Calibri"/>
                <a:cs typeface="Calibri"/>
                <a:sym typeface="Calibri"/>
              </a:rPr>
              <a:t> can continue </a:t>
            </a:r>
            <a:r>
              <a:rPr lang="en">
                <a:solidFill>
                  <a:srgbClr val="FF0000"/>
                </a:solidFill>
                <a:highlight>
                  <a:srgbClr val="FFFFFF"/>
                </a:highlight>
                <a:latin typeface="Calibri"/>
                <a:ea typeface="Calibri"/>
                <a:cs typeface="Calibri"/>
                <a:sym typeface="Calibri"/>
              </a:rPr>
              <a:t>in the case of a </a:t>
            </a:r>
            <a:r>
              <a:rPr lang="en" u="sng">
                <a:solidFill>
                  <a:srgbClr val="FF0000"/>
                </a:solidFill>
                <a:highlight>
                  <a:srgbClr val="FFFFFF"/>
                </a:highlight>
                <a:latin typeface="Calibri"/>
                <a:ea typeface="Calibri"/>
                <a:cs typeface="Calibri"/>
                <a:sym typeface="Calibri"/>
              </a:rPr>
              <a:t>public emergency</a:t>
            </a:r>
            <a:r>
              <a:rPr lang="en">
                <a:solidFill>
                  <a:srgbClr val="3F4245"/>
                </a:solidFill>
                <a:highlight>
                  <a:srgbClr val="FFFFFF"/>
                </a:highlight>
                <a:latin typeface="Calibri"/>
                <a:ea typeface="Calibri"/>
                <a:cs typeface="Calibri"/>
                <a:sym typeface="Calibri"/>
              </a:rPr>
              <a:t>, and </a:t>
            </a:r>
            <a:endParaRPr>
              <a:solidFill>
                <a:srgbClr val="3F4245"/>
              </a:solidFill>
              <a:highlight>
                <a:srgbClr val="FFFFFF"/>
              </a:highlight>
              <a:latin typeface="Calibri"/>
              <a:ea typeface="Calibri"/>
              <a:cs typeface="Calibri"/>
              <a:sym typeface="Calibri"/>
            </a:endParaRPr>
          </a:p>
          <a:p>
            <a:pPr indent="-325755" lvl="0" marL="457200" rtl="0" algn="l">
              <a:lnSpc>
                <a:spcPct val="130000"/>
              </a:lnSpc>
              <a:spcBef>
                <a:spcPts val="0"/>
              </a:spcBef>
              <a:spcAft>
                <a:spcPts val="0"/>
              </a:spcAft>
              <a:buClr>
                <a:srgbClr val="3F4245"/>
              </a:buClr>
              <a:buSzPct val="100000"/>
              <a:buFont typeface="Calibri"/>
              <a:buChar char="●"/>
            </a:pPr>
            <a:r>
              <a:rPr lang="en">
                <a:solidFill>
                  <a:srgbClr val="3F4245"/>
                </a:solidFill>
                <a:highlight>
                  <a:srgbClr val="FFFFFF"/>
                </a:highlight>
                <a:latin typeface="Calibri"/>
                <a:ea typeface="Calibri"/>
                <a:cs typeface="Calibri"/>
                <a:sym typeface="Calibri"/>
              </a:rPr>
              <a:t>take other </a:t>
            </a:r>
            <a:r>
              <a:rPr b="1" lang="en" u="sng">
                <a:solidFill>
                  <a:srgbClr val="FF0000"/>
                </a:solidFill>
                <a:highlight>
                  <a:srgbClr val="FFFFFF"/>
                </a:highlight>
                <a:latin typeface="Calibri"/>
                <a:ea typeface="Calibri"/>
                <a:cs typeface="Calibri"/>
                <a:sym typeface="Calibri"/>
              </a:rPr>
              <a:t>real-time actions to improve safety and convenience.</a:t>
            </a:r>
            <a:endParaRPr b="1" u="sng">
              <a:solidFill>
                <a:srgbClr val="FF0000"/>
              </a:solidFill>
              <a:highlight>
                <a:srgbClr val="FFFFFF"/>
              </a:highlight>
              <a:latin typeface="Calibri"/>
              <a:ea typeface="Calibri"/>
              <a:cs typeface="Calibri"/>
              <a:sym typeface="Calibri"/>
            </a:endParaRPr>
          </a:p>
          <a:p>
            <a:pPr indent="0" lvl="0" marL="457200" rtl="0" algn="l">
              <a:lnSpc>
                <a:spcPct val="115000"/>
              </a:lnSpc>
              <a:spcBef>
                <a:spcPts val="600"/>
              </a:spcBef>
              <a:spcAft>
                <a:spcPts val="0"/>
              </a:spcAft>
              <a:buSzPct val="117647"/>
              <a:buNone/>
            </a:pPr>
            <a:r>
              <a:t/>
            </a:r>
            <a:endParaRPr>
              <a:solidFill>
                <a:srgbClr val="3F4245"/>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SzPct val="117647"/>
              <a:buNone/>
            </a:pPr>
            <a:r>
              <a:rPr b="1" lang="en">
                <a:solidFill>
                  <a:srgbClr val="3F4245"/>
                </a:solidFill>
                <a:highlight>
                  <a:srgbClr val="FFFFFF"/>
                </a:highlight>
                <a:latin typeface="Calibri"/>
                <a:ea typeface="Calibri"/>
                <a:cs typeface="Calibri"/>
                <a:sym typeface="Calibri"/>
              </a:rPr>
              <a:t>In </a:t>
            </a:r>
            <a:r>
              <a:rPr b="1" lang="en" u="sng">
                <a:solidFill>
                  <a:srgbClr val="1F7FA5"/>
                </a:solidFill>
                <a:highlight>
                  <a:srgbClr val="FFFFFF"/>
                </a:highlight>
                <a:latin typeface="Calibri"/>
                <a:ea typeface="Calibri"/>
                <a:cs typeface="Calibri"/>
                <a:sym typeface="Calibri"/>
                <a:hlinkClick r:id="rId4">
                  <a:extLst>
                    <a:ext uri="{A12FA001-AC4F-418D-AE19-62706E023703}">
                      <ahyp:hlinkClr val="tx"/>
                    </a:ext>
                  </a:extLst>
                </a:hlinkClick>
              </a:rPr>
              <a:t>public transit applications</a:t>
            </a:r>
            <a:r>
              <a:rPr b="1" lang="en">
                <a:solidFill>
                  <a:srgbClr val="3F4245"/>
                </a:solidFill>
                <a:highlight>
                  <a:srgbClr val="FFFFFF"/>
                </a:highlight>
                <a:latin typeface="Calibri"/>
                <a:ea typeface="Calibri"/>
                <a:cs typeface="Calibri"/>
                <a:sym typeface="Calibri"/>
              </a:rPr>
              <a:t>,</a:t>
            </a:r>
            <a:r>
              <a:rPr lang="en">
                <a:solidFill>
                  <a:srgbClr val="3F4245"/>
                </a:solidFill>
                <a:highlight>
                  <a:srgbClr val="FFFFFF"/>
                </a:highlight>
                <a:latin typeface="Calibri"/>
                <a:ea typeface="Calibri"/>
                <a:cs typeface="Calibri"/>
                <a:sym typeface="Calibri"/>
              </a:rPr>
              <a:t> edge computing systems installed in buses, passenger rail systems and paratransit vehicles can </a:t>
            </a:r>
            <a:endParaRPr>
              <a:solidFill>
                <a:srgbClr val="3F4245"/>
              </a:solidFill>
              <a:highlight>
                <a:srgbClr val="FFFFFF"/>
              </a:highlight>
              <a:latin typeface="Calibri"/>
              <a:ea typeface="Calibri"/>
              <a:cs typeface="Calibri"/>
              <a:sym typeface="Calibri"/>
            </a:endParaRPr>
          </a:p>
          <a:p>
            <a:pPr indent="-325755" lvl="0" marL="457200" rtl="0" algn="l">
              <a:lnSpc>
                <a:spcPct val="115000"/>
              </a:lnSpc>
              <a:spcBef>
                <a:spcPts val="0"/>
              </a:spcBef>
              <a:spcAft>
                <a:spcPts val="0"/>
              </a:spcAft>
              <a:buClr>
                <a:srgbClr val="3F4245"/>
              </a:buClr>
              <a:buSzPct val="100000"/>
              <a:buFont typeface="Calibri"/>
              <a:buChar char="●"/>
            </a:pPr>
            <a:r>
              <a:rPr lang="en" u="sng">
                <a:solidFill>
                  <a:srgbClr val="3F4245"/>
                </a:solidFill>
                <a:highlight>
                  <a:srgbClr val="FFFFFF"/>
                </a:highlight>
                <a:latin typeface="Calibri"/>
                <a:ea typeface="Calibri"/>
                <a:cs typeface="Calibri"/>
                <a:sym typeface="Calibri"/>
              </a:rPr>
              <a:t>aggregate and send only the data</a:t>
            </a:r>
            <a:r>
              <a:rPr lang="en">
                <a:solidFill>
                  <a:srgbClr val="3F4245"/>
                </a:solidFill>
                <a:highlight>
                  <a:srgbClr val="FFFFFF"/>
                </a:highlight>
                <a:latin typeface="Calibri"/>
                <a:ea typeface="Calibri"/>
                <a:cs typeface="Calibri"/>
                <a:sym typeface="Calibri"/>
              </a:rPr>
              <a:t> needed for to </a:t>
            </a:r>
            <a:r>
              <a:rPr lang="en" u="sng">
                <a:solidFill>
                  <a:srgbClr val="3F4245"/>
                </a:solidFill>
                <a:highlight>
                  <a:srgbClr val="FFFFFF"/>
                </a:highlight>
                <a:latin typeface="Calibri"/>
                <a:ea typeface="Calibri"/>
                <a:cs typeface="Calibri"/>
                <a:sym typeface="Calibri"/>
              </a:rPr>
              <a:t>support in-vehicle processes</a:t>
            </a:r>
            <a:r>
              <a:rPr lang="en">
                <a:solidFill>
                  <a:srgbClr val="3F4245"/>
                </a:solidFill>
                <a:highlight>
                  <a:srgbClr val="FFFFFF"/>
                </a:highlight>
                <a:latin typeface="Calibri"/>
                <a:ea typeface="Calibri"/>
                <a:cs typeface="Calibri"/>
                <a:sym typeface="Calibri"/>
              </a:rPr>
              <a:t> and </a:t>
            </a:r>
            <a:endParaRPr>
              <a:solidFill>
                <a:srgbClr val="3F4245"/>
              </a:solidFill>
              <a:highlight>
                <a:srgbClr val="FFFFFF"/>
              </a:highlight>
              <a:latin typeface="Calibri"/>
              <a:ea typeface="Calibri"/>
              <a:cs typeface="Calibri"/>
              <a:sym typeface="Calibri"/>
            </a:endParaRPr>
          </a:p>
          <a:p>
            <a:pPr indent="-325755" lvl="0" marL="457200" rtl="0" algn="l">
              <a:lnSpc>
                <a:spcPct val="115000"/>
              </a:lnSpc>
              <a:spcBef>
                <a:spcPts val="0"/>
              </a:spcBef>
              <a:spcAft>
                <a:spcPts val="0"/>
              </a:spcAft>
              <a:buClr>
                <a:srgbClr val="3F4245"/>
              </a:buClr>
              <a:buSzPct val="100000"/>
              <a:buFont typeface="Calibri"/>
              <a:buChar char="●"/>
            </a:pPr>
            <a:r>
              <a:rPr lang="en" u="sng">
                <a:solidFill>
                  <a:srgbClr val="3F4245"/>
                </a:solidFill>
                <a:highlight>
                  <a:srgbClr val="FFFFFF"/>
                </a:highlight>
                <a:latin typeface="Calibri"/>
                <a:ea typeface="Calibri"/>
                <a:cs typeface="Calibri"/>
                <a:sym typeface="Calibri"/>
              </a:rPr>
              <a:t>dispatcher insights.</a:t>
            </a:r>
            <a:endParaRPr u="sng">
              <a:solidFill>
                <a:srgbClr val="3F4245"/>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SzPct val="117647"/>
              <a:buNone/>
            </a:pPr>
            <a:r>
              <a:t/>
            </a:r>
            <a:endParaRPr>
              <a:solidFill>
                <a:srgbClr val="3F4245"/>
              </a:solidFill>
              <a:highlight>
                <a:srgbClr val="FFFFFF"/>
              </a:highlight>
              <a:latin typeface="Calibri"/>
              <a:ea typeface="Calibri"/>
              <a:cs typeface="Calibri"/>
              <a:sym typeface="Calibri"/>
            </a:endParaRPr>
          </a:p>
          <a:p>
            <a:pPr indent="0" lvl="0" marL="0" rtl="0" algn="l">
              <a:lnSpc>
                <a:spcPct val="130000"/>
              </a:lnSpc>
              <a:spcBef>
                <a:spcPts val="0"/>
              </a:spcBef>
              <a:spcAft>
                <a:spcPts val="0"/>
              </a:spcAft>
              <a:buSzPct val="105042"/>
              <a:buNone/>
            </a:pPr>
            <a:r>
              <a:rPr b="1" lang="en" sz="2016">
                <a:solidFill>
                  <a:srgbClr val="3F4245"/>
                </a:solidFill>
                <a:highlight>
                  <a:srgbClr val="FFFFFF"/>
                </a:highlight>
                <a:latin typeface="Calibri"/>
                <a:ea typeface="Calibri"/>
                <a:cs typeface="Calibri"/>
                <a:sym typeface="Calibri"/>
              </a:rPr>
              <a:t>Smart Cities, Clean Energy and Green Technology:</a:t>
            </a:r>
            <a:r>
              <a:rPr b="1" lang="en">
                <a:solidFill>
                  <a:srgbClr val="3F4245"/>
                </a:solidFill>
                <a:highlight>
                  <a:srgbClr val="FFFFFF"/>
                </a:highlight>
                <a:latin typeface="Calibri"/>
                <a:ea typeface="Calibri"/>
                <a:cs typeface="Calibri"/>
                <a:sym typeface="Calibri"/>
              </a:rPr>
              <a:t> </a:t>
            </a:r>
            <a:r>
              <a:rPr lang="en">
                <a:solidFill>
                  <a:srgbClr val="3F4245"/>
                </a:solidFill>
                <a:highlight>
                  <a:srgbClr val="FFFFFF"/>
                </a:highlight>
                <a:latin typeface="Calibri"/>
                <a:ea typeface="Calibri"/>
                <a:cs typeface="Calibri"/>
                <a:sym typeface="Calibri"/>
              </a:rPr>
              <a:t>The </a:t>
            </a:r>
            <a:r>
              <a:rPr lang="en" u="sng">
                <a:solidFill>
                  <a:srgbClr val="1F7FA5"/>
                </a:solidFill>
                <a:highlight>
                  <a:srgbClr val="FFFFFF"/>
                </a:highlight>
                <a:latin typeface="Calibri"/>
                <a:ea typeface="Calibri"/>
                <a:cs typeface="Calibri"/>
                <a:sym typeface="Calibri"/>
                <a:hlinkClick r:id="rId5">
                  <a:extLst>
                    <a:ext uri="{A12FA001-AC4F-418D-AE19-62706E023703}">
                      <ahyp:hlinkClr val="tx"/>
                    </a:ext>
                  </a:extLst>
                </a:hlinkClick>
              </a:rPr>
              <a:t>green tech</a:t>
            </a:r>
            <a:r>
              <a:rPr lang="en">
                <a:solidFill>
                  <a:srgbClr val="3F4245"/>
                </a:solidFill>
                <a:highlight>
                  <a:srgbClr val="FFFFFF"/>
                </a:highlight>
                <a:latin typeface="Calibri"/>
                <a:ea typeface="Calibri"/>
                <a:cs typeface="Calibri"/>
                <a:sym typeface="Calibri"/>
              </a:rPr>
              <a:t> movement is growing. Cities and smart grid systems can use edge computing devices </a:t>
            </a:r>
            <a:endParaRPr>
              <a:solidFill>
                <a:srgbClr val="3F4245"/>
              </a:solidFill>
              <a:highlight>
                <a:srgbClr val="FFFFFF"/>
              </a:highlight>
              <a:latin typeface="Calibri"/>
              <a:ea typeface="Calibri"/>
              <a:cs typeface="Calibri"/>
              <a:sym typeface="Calibri"/>
            </a:endParaRPr>
          </a:p>
          <a:p>
            <a:pPr indent="-325755" lvl="0" marL="457200" rtl="0" algn="l">
              <a:lnSpc>
                <a:spcPct val="130000"/>
              </a:lnSpc>
              <a:spcBef>
                <a:spcPts val="600"/>
              </a:spcBef>
              <a:spcAft>
                <a:spcPts val="0"/>
              </a:spcAft>
              <a:buClr>
                <a:srgbClr val="3F4245"/>
              </a:buClr>
              <a:buSzPct val="100000"/>
              <a:buFont typeface="Calibri"/>
              <a:buChar char="●"/>
            </a:pPr>
            <a:r>
              <a:rPr lang="en">
                <a:solidFill>
                  <a:srgbClr val="3F4245"/>
                </a:solidFill>
                <a:highlight>
                  <a:srgbClr val="FFFFFF"/>
                </a:highlight>
                <a:latin typeface="Calibri"/>
                <a:ea typeface="Calibri"/>
                <a:cs typeface="Calibri"/>
                <a:sym typeface="Calibri"/>
              </a:rPr>
              <a:t>to monitor </a:t>
            </a:r>
            <a:r>
              <a:rPr lang="en" u="sng">
                <a:solidFill>
                  <a:srgbClr val="FF0000"/>
                </a:solidFill>
                <a:highlight>
                  <a:srgbClr val="FFFFFF"/>
                </a:highlight>
                <a:latin typeface="Calibri"/>
                <a:ea typeface="Calibri"/>
                <a:cs typeface="Calibri"/>
                <a:sym typeface="Calibri"/>
              </a:rPr>
              <a:t>public buildings</a:t>
            </a:r>
            <a:r>
              <a:rPr lang="en">
                <a:solidFill>
                  <a:srgbClr val="3F4245"/>
                </a:solidFill>
                <a:highlight>
                  <a:srgbClr val="FFFFFF"/>
                </a:highlight>
                <a:latin typeface="Calibri"/>
                <a:ea typeface="Calibri"/>
                <a:cs typeface="Calibri"/>
                <a:sym typeface="Calibri"/>
              </a:rPr>
              <a:t> and facilities for </a:t>
            </a:r>
            <a:r>
              <a:rPr lang="en">
                <a:solidFill>
                  <a:srgbClr val="FF0000"/>
                </a:solidFill>
                <a:highlight>
                  <a:srgbClr val="FFFFFF"/>
                </a:highlight>
                <a:latin typeface="Calibri"/>
                <a:ea typeface="Calibri"/>
                <a:cs typeface="Calibri"/>
                <a:sym typeface="Calibri"/>
              </a:rPr>
              <a:t>greater efficiency in </a:t>
            </a:r>
            <a:endParaRPr>
              <a:solidFill>
                <a:srgbClr val="FF0000"/>
              </a:solidFill>
              <a:highlight>
                <a:srgbClr val="FFFFFF"/>
              </a:highlight>
              <a:latin typeface="Calibri"/>
              <a:ea typeface="Calibri"/>
              <a:cs typeface="Calibri"/>
              <a:sym typeface="Calibri"/>
            </a:endParaRPr>
          </a:p>
          <a:p>
            <a:pPr indent="-323226" lvl="1" marL="914400" rtl="0" algn="l">
              <a:lnSpc>
                <a:spcPct val="130000"/>
              </a:lnSpc>
              <a:spcBef>
                <a:spcPts val="0"/>
              </a:spcBef>
              <a:spcAft>
                <a:spcPts val="0"/>
              </a:spcAft>
              <a:buClr>
                <a:srgbClr val="3F4245"/>
              </a:buClr>
              <a:buSzPct val="100000"/>
              <a:buFont typeface="Calibri"/>
              <a:buChar char="○"/>
            </a:pPr>
            <a:r>
              <a:rPr lang="en" sz="1752">
                <a:solidFill>
                  <a:srgbClr val="FF0000"/>
                </a:solidFill>
                <a:highlight>
                  <a:srgbClr val="FFFFFF"/>
                </a:highlight>
                <a:latin typeface="Calibri"/>
                <a:ea typeface="Calibri"/>
                <a:cs typeface="Calibri"/>
                <a:sym typeface="Calibri"/>
              </a:rPr>
              <a:t>lighting, </a:t>
            </a:r>
            <a:endParaRPr sz="1752">
              <a:solidFill>
                <a:srgbClr val="FF0000"/>
              </a:solidFill>
              <a:highlight>
                <a:srgbClr val="FFFFFF"/>
              </a:highlight>
              <a:latin typeface="Calibri"/>
              <a:ea typeface="Calibri"/>
              <a:cs typeface="Calibri"/>
              <a:sym typeface="Calibri"/>
            </a:endParaRPr>
          </a:p>
          <a:p>
            <a:pPr indent="-323226" lvl="1" marL="914400" rtl="0" algn="l">
              <a:lnSpc>
                <a:spcPct val="130000"/>
              </a:lnSpc>
              <a:spcBef>
                <a:spcPts val="0"/>
              </a:spcBef>
              <a:spcAft>
                <a:spcPts val="0"/>
              </a:spcAft>
              <a:buClr>
                <a:srgbClr val="3F4245"/>
              </a:buClr>
              <a:buSzPct val="100000"/>
              <a:buFont typeface="Calibri"/>
              <a:buChar char="○"/>
            </a:pPr>
            <a:r>
              <a:rPr lang="en" sz="1752">
                <a:solidFill>
                  <a:srgbClr val="FF0000"/>
                </a:solidFill>
                <a:highlight>
                  <a:srgbClr val="FFFFFF"/>
                </a:highlight>
                <a:latin typeface="Calibri"/>
                <a:ea typeface="Calibri"/>
                <a:cs typeface="Calibri"/>
                <a:sym typeface="Calibri"/>
              </a:rPr>
              <a:t>heating, </a:t>
            </a:r>
            <a:endParaRPr sz="1752">
              <a:solidFill>
                <a:srgbClr val="FF0000"/>
              </a:solidFill>
              <a:highlight>
                <a:srgbClr val="FFFFFF"/>
              </a:highlight>
              <a:latin typeface="Calibri"/>
              <a:ea typeface="Calibri"/>
              <a:cs typeface="Calibri"/>
              <a:sym typeface="Calibri"/>
            </a:endParaRPr>
          </a:p>
          <a:p>
            <a:pPr indent="-323226" lvl="1" marL="914400" rtl="0" algn="l">
              <a:lnSpc>
                <a:spcPct val="130000"/>
              </a:lnSpc>
              <a:spcBef>
                <a:spcPts val="0"/>
              </a:spcBef>
              <a:spcAft>
                <a:spcPts val="0"/>
              </a:spcAft>
              <a:buClr>
                <a:srgbClr val="3F4245"/>
              </a:buClr>
              <a:buSzPct val="100000"/>
              <a:buFont typeface="Calibri"/>
              <a:buChar char="○"/>
            </a:pPr>
            <a:r>
              <a:rPr lang="en" sz="1752">
                <a:solidFill>
                  <a:srgbClr val="FF0000"/>
                </a:solidFill>
                <a:highlight>
                  <a:srgbClr val="FFFFFF"/>
                </a:highlight>
                <a:latin typeface="Calibri"/>
                <a:ea typeface="Calibri"/>
                <a:cs typeface="Calibri"/>
                <a:sym typeface="Calibri"/>
              </a:rPr>
              <a:t>clean energy and more.</a:t>
            </a:r>
            <a:endParaRPr sz="1752">
              <a:solidFill>
                <a:srgbClr val="FF0000"/>
              </a:solidFill>
              <a:highlight>
                <a:srgbClr val="FFFFFF"/>
              </a:highlight>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3"/>
          <p:cNvSpPr txBox="1"/>
          <p:nvPr>
            <p:ph type="title"/>
          </p:nvPr>
        </p:nvSpPr>
        <p:spPr>
          <a:xfrm>
            <a:off x="231850" y="182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FOG Computing</a:t>
            </a:r>
            <a:endParaRPr/>
          </a:p>
        </p:txBody>
      </p:sp>
      <p:sp>
        <p:nvSpPr>
          <p:cNvPr id="119" name="Google Shape;119;p13"/>
          <p:cNvSpPr txBox="1"/>
          <p:nvPr>
            <p:ph idx="1" type="body"/>
          </p:nvPr>
        </p:nvSpPr>
        <p:spPr>
          <a:xfrm>
            <a:off x="311700" y="755425"/>
            <a:ext cx="3688500" cy="42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
                <a:solidFill>
                  <a:srgbClr val="202124"/>
                </a:solidFill>
                <a:highlight>
                  <a:srgbClr val="FFFFFF"/>
                </a:highlight>
                <a:latin typeface="Calibri"/>
                <a:ea typeface="Calibri"/>
                <a:cs typeface="Calibri"/>
                <a:sym typeface="Calibri"/>
              </a:rPr>
              <a:t>Any device with c</a:t>
            </a:r>
            <a:r>
              <a:rPr lang="en">
                <a:solidFill>
                  <a:srgbClr val="FF0000"/>
                </a:solidFill>
                <a:highlight>
                  <a:srgbClr val="FFFFFF"/>
                </a:highlight>
                <a:latin typeface="Calibri"/>
                <a:ea typeface="Calibri"/>
                <a:cs typeface="Calibri"/>
                <a:sym typeface="Calibri"/>
              </a:rPr>
              <a:t>omputing, storage, and network connectivity</a:t>
            </a:r>
            <a:r>
              <a:rPr lang="en">
                <a:solidFill>
                  <a:srgbClr val="202124"/>
                </a:solidFill>
                <a:highlight>
                  <a:srgbClr val="FFFFFF"/>
                </a:highlight>
                <a:latin typeface="Calibri"/>
                <a:ea typeface="Calibri"/>
                <a:cs typeface="Calibri"/>
                <a:sym typeface="Calibri"/>
              </a:rPr>
              <a:t> can be a fog node. </a:t>
            </a:r>
            <a:endParaRPr>
              <a:solidFill>
                <a:srgbClr val="202124"/>
              </a:solidFill>
              <a:highlight>
                <a:srgbClr val="FFFFFF"/>
              </a:highlight>
              <a:latin typeface="Calibri"/>
              <a:ea typeface="Calibri"/>
              <a:cs typeface="Calibri"/>
              <a:sym typeface="Calibri"/>
            </a:endParaRPr>
          </a:p>
          <a:p>
            <a:pPr indent="0" lvl="0" marL="0" rtl="0" algn="l">
              <a:lnSpc>
                <a:spcPct val="100000"/>
              </a:lnSpc>
              <a:spcBef>
                <a:spcPts val="3000"/>
              </a:spcBef>
              <a:spcAft>
                <a:spcPts val="0"/>
              </a:spcAft>
              <a:buSzPts val="1800"/>
              <a:buNone/>
            </a:pPr>
            <a:r>
              <a:rPr lang="en">
                <a:solidFill>
                  <a:srgbClr val="202124"/>
                </a:solidFill>
                <a:highlight>
                  <a:srgbClr val="FFFFFF"/>
                </a:highlight>
                <a:latin typeface="Calibri"/>
                <a:ea typeface="Calibri"/>
                <a:cs typeface="Calibri"/>
                <a:sym typeface="Calibri"/>
              </a:rPr>
              <a:t>Examples include: </a:t>
            </a:r>
            <a:endParaRPr>
              <a:solidFill>
                <a:srgbClr val="202124"/>
              </a:solidFill>
              <a:highlight>
                <a:srgbClr val="FFFFFF"/>
              </a:highlight>
              <a:latin typeface="Calibri"/>
              <a:ea typeface="Calibri"/>
              <a:cs typeface="Calibri"/>
              <a:sym typeface="Calibri"/>
            </a:endParaRPr>
          </a:p>
          <a:p>
            <a:pPr indent="-342900" lvl="0" marL="457200" rtl="0" algn="l">
              <a:lnSpc>
                <a:spcPct val="100000"/>
              </a:lnSpc>
              <a:spcBef>
                <a:spcPts val="3000"/>
              </a:spcBef>
              <a:spcAft>
                <a:spcPts val="0"/>
              </a:spcAft>
              <a:buClr>
                <a:srgbClr val="202124"/>
              </a:buClr>
              <a:buSzPts val="1800"/>
              <a:buFont typeface="Calibri"/>
              <a:buChar char="●"/>
            </a:pPr>
            <a:r>
              <a:rPr b="1" lang="en">
                <a:solidFill>
                  <a:srgbClr val="202124"/>
                </a:solidFill>
                <a:highlight>
                  <a:srgbClr val="FFFFFF"/>
                </a:highlight>
                <a:latin typeface="Calibri"/>
                <a:ea typeface="Calibri"/>
                <a:cs typeface="Calibri"/>
                <a:sym typeface="Calibri"/>
              </a:rPr>
              <a:t>industrial controllers, </a:t>
            </a:r>
            <a:endParaRPr b="1">
              <a:solidFill>
                <a:srgbClr val="202124"/>
              </a:solidFill>
              <a:highlight>
                <a:srgbClr val="FFFFFF"/>
              </a:highlight>
              <a:latin typeface="Calibri"/>
              <a:ea typeface="Calibri"/>
              <a:cs typeface="Calibri"/>
              <a:sym typeface="Calibri"/>
            </a:endParaRPr>
          </a:p>
          <a:p>
            <a:pPr indent="-342900" lvl="0" marL="457200" rtl="0" algn="l">
              <a:lnSpc>
                <a:spcPct val="100000"/>
              </a:lnSpc>
              <a:spcBef>
                <a:spcPts val="0"/>
              </a:spcBef>
              <a:spcAft>
                <a:spcPts val="0"/>
              </a:spcAft>
              <a:buClr>
                <a:srgbClr val="202124"/>
              </a:buClr>
              <a:buSzPts val="1800"/>
              <a:buFont typeface="Calibri"/>
              <a:buChar char="●"/>
            </a:pPr>
            <a:r>
              <a:rPr b="1" lang="en">
                <a:solidFill>
                  <a:srgbClr val="202124"/>
                </a:solidFill>
                <a:highlight>
                  <a:srgbClr val="FFFFFF"/>
                </a:highlight>
                <a:latin typeface="Calibri"/>
                <a:ea typeface="Calibri"/>
                <a:cs typeface="Calibri"/>
                <a:sym typeface="Calibri"/>
              </a:rPr>
              <a:t>switches, </a:t>
            </a:r>
            <a:endParaRPr b="1">
              <a:solidFill>
                <a:srgbClr val="202124"/>
              </a:solidFill>
              <a:highlight>
                <a:srgbClr val="FFFFFF"/>
              </a:highlight>
              <a:latin typeface="Calibri"/>
              <a:ea typeface="Calibri"/>
              <a:cs typeface="Calibri"/>
              <a:sym typeface="Calibri"/>
            </a:endParaRPr>
          </a:p>
          <a:p>
            <a:pPr indent="-342900" lvl="0" marL="457200" rtl="0" algn="l">
              <a:lnSpc>
                <a:spcPct val="100000"/>
              </a:lnSpc>
              <a:spcBef>
                <a:spcPts val="0"/>
              </a:spcBef>
              <a:spcAft>
                <a:spcPts val="0"/>
              </a:spcAft>
              <a:buClr>
                <a:srgbClr val="202124"/>
              </a:buClr>
              <a:buSzPts val="1800"/>
              <a:buFont typeface="Calibri"/>
              <a:buChar char="●"/>
            </a:pPr>
            <a:r>
              <a:rPr b="1" lang="en">
                <a:solidFill>
                  <a:srgbClr val="202124"/>
                </a:solidFill>
                <a:highlight>
                  <a:srgbClr val="FFFFFF"/>
                </a:highlight>
                <a:latin typeface="Calibri"/>
                <a:ea typeface="Calibri"/>
                <a:cs typeface="Calibri"/>
                <a:sym typeface="Calibri"/>
              </a:rPr>
              <a:t>routers, </a:t>
            </a:r>
            <a:endParaRPr b="1">
              <a:solidFill>
                <a:srgbClr val="202124"/>
              </a:solidFill>
              <a:highlight>
                <a:srgbClr val="FFFFFF"/>
              </a:highlight>
              <a:latin typeface="Calibri"/>
              <a:ea typeface="Calibri"/>
              <a:cs typeface="Calibri"/>
              <a:sym typeface="Calibri"/>
            </a:endParaRPr>
          </a:p>
          <a:p>
            <a:pPr indent="-342900" lvl="0" marL="457200" rtl="0" algn="l">
              <a:lnSpc>
                <a:spcPct val="100000"/>
              </a:lnSpc>
              <a:spcBef>
                <a:spcPts val="0"/>
              </a:spcBef>
              <a:spcAft>
                <a:spcPts val="0"/>
              </a:spcAft>
              <a:buClr>
                <a:srgbClr val="202124"/>
              </a:buClr>
              <a:buSzPts val="1800"/>
              <a:buFont typeface="Calibri"/>
              <a:buChar char="●"/>
            </a:pPr>
            <a:r>
              <a:rPr b="1" lang="en">
                <a:solidFill>
                  <a:srgbClr val="202124"/>
                </a:solidFill>
                <a:highlight>
                  <a:srgbClr val="FFFFFF"/>
                </a:highlight>
                <a:latin typeface="Calibri"/>
                <a:ea typeface="Calibri"/>
                <a:cs typeface="Calibri"/>
                <a:sym typeface="Calibri"/>
              </a:rPr>
              <a:t>embedded servers, and </a:t>
            </a:r>
            <a:endParaRPr b="1">
              <a:solidFill>
                <a:srgbClr val="202124"/>
              </a:solidFill>
              <a:highlight>
                <a:srgbClr val="FFFFFF"/>
              </a:highlight>
              <a:latin typeface="Calibri"/>
              <a:ea typeface="Calibri"/>
              <a:cs typeface="Calibri"/>
              <a:sym typeface="Calibri"/>
            </a:endParaRPr>
          </a:p>
          <a:p>
            <a:pPr indent="-342900" lvl="0" marL="457200" rtl="0" algn="l">
              <a:lnSpc>
                <a:spcPct val="100000"/>
              </a:lnSpc>
              <a:spcBef>
                <a:spcPts val="0"/>
              </a:spcBef>
              <a:spcAft>
                <a:spcPts val="0"/>
              </a:spcAft>
              <a:buClr>
                <a:srgbClr val="202124"/>
              </a:buClr>
              <a:buSzPts val="1800"/>
              <a:buFont typeface="Calibri"/>
              <a:buChar char="●"/>
            </a:pPr>
            <a:r>
              <a:rPr b="1" lang="en">
                <a:solidFill>
                  <a:srgbClr val="202124"/>
                </a:solidFill>
                <a:highlight>
                  <a:srgbClr val="FFFFFF"/>
                </a:highlight>
                <a:latin typeface="Calibri"/>
                <a:ea typeface="Calibri"/>
                <a:cs typeface="Calibri"/>
                <a:sym typeface="Calibri"/>
              </a:rPr>
              <a:t>video surveillance cameras</a:t>
            </a:r>
            <a:r>
              <a:rPr lang="en">
                <a:solidFill>
                  <a:srgbClr val="202124"/>
                </a:solidFill>
                <a:highlight>
                  <a:srgbClr val="FFFFFF"/>
                </a:highlight>
                <a:latin typeface="Calibri"/>
                <a:ea typeface="Calibri"/>
                <a:cs typeface="Calibri"/>
                <a:sym typeface="Calibri"/>
              </a:rPr>
              <a:t>.</a:t>
            </a:r>
            <a:endParaRPr>
              <a:solidFill>
                <a:srgbClr val="FF0000"/>
              </a:solidFill>
              <a:highlight>
                <a:srgbClr val="FFFFFF"/>
              </a:highlight>
              <a:latin typeface="Calibri"/>
              <a:ea typeface="Calibri"/>
              <a:cs typeface="Calibri"/>
              <a:sym typeface="Calibri"/>
            </a:endParaRPr>
          </a:p>
          <a:p>
            <a:pPr indent="0" lvl="0" marL="0" rtl="0" algn="l">
              <a:lnSpc>
                <a:spcPct val="115000"/>
              </a:lnSpc>
              <a:spcBef>
                <a:spcPts val="3000"/>
              </a:spcBef>
              <a:spcAft>
                <a:spcPts val="1200"/>
              </a:spcAft>
              <a:buSzPts val="1800"/>
              <a:buNone/>
            </a:pPr>
            <a:r>
              <a:t/>
            </a:r>
            <a:endParaRPr/>
          </a:p>
        </p:txBody>
      </p:sp>
      <p:pic>
        <p:nvPicPr>
          <p:cNvPr id="120" name="Google Shape;120;p13"/>
          <p:cNvPicPr preferRelativeResize="0"/>
          <p:nvPr/>
        </p:nvPicPr>
        <p:blipFill rotWithShape="1">
          <a:blip r:embed="rId3">
            <a:alphaModFix/>
          </a:blip>
          <a:srcRect b="0" l="0" r="0" t="0"/>
          <a:stretch/>
        </p:blipFill>
        <p:spPr>
          <a:xfrm>
            <a:off x="4000275" y="635400"/>
            <a:ext cx="4990024" cy="432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311700" y="1256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FOG computing</a:t>
            </a:r>
            <a:endParaRPr/>
          </a:p>
        </p:txBody>
      </p:sp>
      <p:sp>
        <p:nvSpPr>
          <p:cNvPr id="126" name="Google Shape;126;p14"/>
          <p:cNvSpPr txBox="1"/>
          <p:nvPr>
            <p:ph idx="1" type="body"/>
          </p:nvPr>
        </p:nvSpPr>
        <p:spPr>
          <a:xfrm>
            <a:off x="311700" y="753350"/>
            <a:ext cx="8520600" cy="4276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Application of Fog Computing</a:t>
            </a:r>
            <a:endParaRPr>
              <a:solidFill>
                <a:srgbClr val="202124"/>
              </a:solidFill>
              <a:highlight>
                <a:srgbClr val="FFFFFF"/>
              </a:highlight>
              <a:latin typeface="Calibri"/>
              <a:ea typeface="Calibri"/>
              <a:cs typeface="Calibri"/>
              <a:sym typeface="Calibri"/>
            </a:endParaRPr>
          </a:p>
          <a:p>
            <a:pPr indent="-342900" lvl="0" marL="889000" rtl="0" algn="l">
              <a:lnSpc>
                <a:spcPct val="150000"/>
              </a:lnSpc>
              <a:spcBef>
                <a:spcPts val="400"/>
              </a:spcBef>
              <a:spcAft>
                <a:spcPts val="0"/>
              </a:spcAft>
              <a:buClr>
                <a:schemeClr val="dk1"/>
              </a:buClr>
              <a:buSzPts val="1800"/>
              <a:buFont typeface="Calibri"/>
              <a:buChar char="●"/>
            </a:pPr>
            <a:r>
              <a:rPr lang="en">
                <a:solidFill>
                  <a:schemeClr val="dk1"/>
                </a:solidFill>
                <a:highlight>
                  <a:srgbClr val="FFFFFF"/>
                </a:highlight>
                <a:latin typeface="Calibri"/>
                <a:ea typeface="Calibri"/>
                <a:cs typeface="Calibri"/>
                <a:sym typeface="Calibri"/>
              </a:rPr>
              <a:t>It's utilized when </a:t>
            </a:r>
            <a:r>
              <a:rPr lang="en">
                <a:solidFill>
                  <a:srgbClr val="FF0000"/>
                </a:solidFill>
                <a:highlight>
                  <a:srgbClr val="FFFFFF"/>
                </a:highlight>
                <a:latin typeface="Calibri"/>
                <a:ea typeface="Calibri"/>
                <a:cs typeface="Calibri"/>
                <a:sym typeface="Calibri"/>
              </a:rPr>
              <a:t>only a </a:t>
            </a:r>
            <a:r>
              <a:rPr lang="en" u="sng">
                <a:solidFill>
                  <a:srgbClr val="FF0000"/>
                </a:solidFill>
                <a:highlight>
                  <a:srgbClr val="FFFFFF"/>
                </a:highlight>
                <a:latin typeface="Calibri"/>
                <a:ea typeface="Calibri"/>
                <a:cs typeface="Calibri"/>
                <a:sym typeface="Calibri"/>
              </a:rPr>
              <a:t>small amount of data</a:t>
            </a:r>
            <a:r>
              <a:rPr lang="en">
                <a:solidFill>
                  <a:srgbClr val="FF0000"/>
                </a:solidFill>
                <a:highlight>
                  <a:srgbClr val="FFFFFF"/>
                </a:highlight>
                <a:latin typeface="Calibri"/>
                <a:ea typeface="Calibri"/>
                <a:cs typeface="Calibri"/>
                <a:sym typeface="Calibri"/>
              </a:rPr>
              <a:t> has to be s</a:t>
            </a:r>
            <a:r>
              <a:rPr lang="en" u="sng">
                <a:solidFill>
                  <a:srgbClr val="FF0000"/>
                </a:solidFill>
                <a:highlight>
                  <a:srgbClr val="FFFFFF"/>
                </a:highlight>
                <a:latin typeface="Calibri"/>
                <a:ea typeface="Calibri"/>
                <a:cs typeface="Calibri"/>
                <a:sym typeface="Calibri"/>
              </a:rPr>
              <a:t>ent to the cloud</a:t>
            </a:r>
            <a:r>
              <a:rPr lang="en" u="sng">
                <a:solidFill>
                  <a:schemeClr val="dk1"/>
                </a:solidFill>
                <a:highlight>
                  <a:srgbClr val="FFFFFF"/>
                </a:highlight>
                <a:latin typeface="Calibri"/>
                <a:ea typeface="Calibri"/>
                <a:cs typeface="Calibri"/>
                <a:sym typeface="Calibri"/>
              </a:rPr>
              <a:t>.</a:t>
            </a:r>
            <a:r>
              <a:rPr lang="en">
                <a:solidFill>
                  <a:schemeClr val="dk1"/>
                </a:solidFill>
                <a:highlight>
                  <a:srgbClr val="FFFFFF"/>
                </a:highlight>
                <a:latin typeface="Calibri"/>
                <a:ea typeface="Calibri"/>
                <a:cs typeface="Calibri"/>
                <a:sym typeface="Calibri"/>
              </a:rPr>
              <a:t> This data is chosen </a:t>
            </a:r>
            <a:r>
              <a:rPr lang="en">
                <a:solidFill>
                  <a:srgbClr val="FF0000"/>
                </a:solidFill>
                <a:highlight>
                  <a:srgbClr val="FFFFFF"/>
                </a:highlight>
                <a:latin typeface="Calibri"/>
                <a:ea typeface="Calibri"/>
                <a:cs typeface="Calibri"/>
                <a:sym typeface="Calibri"/>
              </a:rPr>
              <a:t>for </a:t>
            </a:r>
            <a:r>
              <a:rPr lang="en" u="sng">
                <a:solidFill>
                  <a:srgbClr val="FF0000"/>
                </a:solidFill>
                <a:highlight>
                  <a:srgbClr val="FFFFFF"/>
                </a:highlight>
                <a:latin typeface="Calibri"/>
                <a:ea typeface="Calibri"/>
                <a:cs typeface="Calibri"/>
                <a:sym typeface="Calibri"/>
              </a:rPr>
              <a:t>long-term storage</a:t>
            </a:r>
            <a:r>
              <a:rPr lang="en">
                <a:solidFill>
                  <a:srgbClr val="FF0000"/>
                </a:solidFill>
                <a:highlight>
                  <a:srgbClr val="FFFFFF"/>
                </a:highlight>
                <a:latin typeface="Calibri"/>
                <a:ea typeface="Calibri"/>
                <a:cs typeface="Calibri"/>
                <a:sym typeface="Calibri"/>
              </a:rPr>
              <a:t> and is accessed by the </a:t>
            </a:r>
            <a:r>
              <a:rPr lang="en" u="sng">
                <a:solidFill>
                  <a:srgbClr val="FF0000"/>
                </a:solidFill>
                <a:highlight>
                  <a:srgbClr val="FFFFFF"/>
                </a:highlight>
                <a:latin typeface="Calibri"/>
                <a:ea typeface="Calibri"/>
                <a:cs typeface="Calibri"/>
                <a:sym typeface="Calibri"/>
              </a:rPr>
              <a:t>host less frequently</a:t>
            </a:r>
            <a:r>
              <a:rPr lang="en">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342900" lvl="0" marL="889000" rtl="0" algn="l">
              <a:lnSpc>
                <a:spcPct val="150000"/>
              </a:lnSpc>
              <a:spcBef>
                <a:spcPts val="0"/>
              </a:spcBef>
              <a:spcAft>
                <a:spcPts val="0"/>
              </a:spcAft>
              <a:buClr>
                <a:schemeClr val="dk1"/>
              </a:buClr>
              <a:buSzPts val="1800"/>
              <a:buFont typeface="Calibri"/>
              <a:buChar char="●"/>
            </a:pPr>
            <a:r>
              <a:rPr lang="en">
                <a:solidFill>
                  <a:schemeClr val="dk1"/>
                </a:solidFill>
                <a:highlight>
                  <a:srgbClr val="FFFFFF"/>
                </a:highlight>
                <a:latin typeface="Calibri"/>
                <a:ea typeface="Calibri"/>
                <a:cs typeface="Calibri"/>
                <a:sym typeface="Calibri"/>
              </a:rPr>
              <a:t>It's </a:t>
            </a:r>
            <a:r>
              <a:rPr lang="en">
                <a:solidFill>
                  <a:srgbClr val="FF0000"/>
                </a:solidFill>
                <a:highlight>
                  <a:srgbClr val="FFFFFF"/>
                </a:highlight>
                <a:latin typeface="Calibri"/>
                <a:ea typeface="Calibri"/>
                <a:cs typeface="Calibri"/>
                <a:sym typeface="Calibri"/>
              </a:rPr>
              <a:t>utilized when a </a:t>
            </a:r>
            <a:r>
              <a:rPr lang="en" u="sng">
                <a:solidFill>
                  <a:srgbClr val="FF0000"/>
                </a:solidFill>
                <a:highlight>
                  <a:srgbClr val="FFFFFF"/>
                </a:highlight>
                <a:latin typeface="Calibri"/>
                <a:ea typeface="Calibri"/>
                <a:cs typeface="Calibri"/>
                <a:sym typeface="Calibri"/>
              </a:rPr>
              <a:t>large number of services must be delivered</a:t>
            </a:r>
            <a:r>
              <a:rPr lang="en">
                <a:solidFill>
                  <a:srgbClr val="FF0000"/>
                </a:solidFill>
                <a:highlight>
                  <a:srgbClr val="FFFFFF"/>
                </a:highlight>
                <a:latin typeface="Calibri"/>
                <a:ea typeface="Calibri"/>
                <a:cs typeface="Calibri"/>
                <a:sym typeface="Calibri"/>
              </a:rPr>
              <a:t> over a </a:t>
            </a:r>
            <a:r>
              <a:rPr lang="en" u="sng">
                <a:solidFill>
                  <a:srgbClr val="FF0000"/>
                </a:solidFill>
                <a:highlight>
                  <a:srgbClr val="FFFFFF"/>
                </a:highlight>
                <a:latin typeface="Calibri"/>
                <a:ea typeface="Calibri"/>
                <a:cs typeface="Calibri"/>
                <a:sym typeface="Calibri"/>
              </a:rPr>
              <a:t>broad region and at various places.</a:t>
            </a:r>
            <a:endParaRPr u="sng">
              <a:solidFill>
                <a:srgbClr val="FF0000"/>
              </a:solidFill>
              <a:highlight>
                <a:srgbClr val="FFFFFF"/>
              </a:highlight>
              <a:latin typeface="Calibri"/>
              <a:ea typeface="Calibri"/>
              <a:cs typeface="Calibri"/>
              <a:sym typeface="Calibri"/>
            </a:endParaRPr>
          </a:p>
          <a:p>
            <a:pPr indent="-342900" lvl="0" marL="889000" rtl="0" algn="l">
              <a:lnSpc>
                <a:spcPct val="150000"/>
              </a:lnSpc>
              <a:spcBef>
                <a:spcPts val="0"/>
              </a:spcBef>
              <a:spcAft>
                <a:spcPts val="0"/>
              </a:spcAft>
              <a:buClr>
                <a:schemeClr val="dk1"/>
              </a:buClr>
              <a:buSzPts val="1800"/>
              <a:buFont typeface="Calibri"/>
              <a:buChar char="●"/>
            </a:pPr>
            <a:r>
              <a:rPr lang="en">
                <a:solidFill>
                  <a:schemeClr val="dk1"/>
                </a:solidFill>
                <a:highlight>
                  <a:srgbClr val="FFFFFF"/>
                </a:highlight>
                <a:latin typeface="Calibri"/>
                <a:ea typeface="Calibri"/>
                <a:cs typeface="Calibri"/>
                <a:sym typeface="Calibri"/>
              </a:rPr>
              <a:t>Fog computing is required for devices that are </a:t>
            </a:r>
            <a:r>
              <a:rPr lang="en">
                <a:solidFill>
                  <a:srgbClr val="FF0000"/>
                </a:solidFill>
                <a:highlight>
                  <a:srgbClr val="FFFFFF"/>
                </a:highlight>
                <a:latin typeface="Calibri"/>
                <a:ea typeface="Calibri"/>
                <a:cs typeface="Calibri"/>
                <a:sym typeface="Calibri"/>
              </a:rPr>
              <a:t>subjected to </a:t>
            </a:r>
            <a:r>
              <a:rPr lang="en" u="sng">
                <a:solidFill>
                  <a:srgbClr val="FF0000"/>
                </a:solidFill>
                <a:highlight>
                  <a:srgbClr val="FFFFFF"/>
                </a:highlight>
                <a:latin typeface="Calibri"/>
                <a:ea typeface="Calibri"/>
                <a:cs typeface="Calibri"/>
                <a:sym typeface="Calibri"/>
              </a:rPr>
              <a:t>demanding calculations and processing</a:t>
            </a:r>
            <a:r>
              <a:rPr lang="en" u="sng">
                <a:solidFill>
                  <a:schemeClr val="dk1"/>
                </a:solidFill>
                <a:highlight>
                  <a:srgbClr val="FFFFFF"/>
                </a:highlight>
                <a:latin typeface="Calibri"/>
                <a:ea typeface="Calibri"/>
                <a:cs typeface="Calibri"/>
                <a:sym typeface="Calibri"/>
              </a:rPr>
              <a:t>.</a:t>
            </a:r>
            <a:endParaRPr u="sng">
              <a:solidFill>
                <a:schemeClr val="dk1"/>
              </a:solidFill>
              <a:highlight>
                <a:srgbClr val="FFFFFF"/>
              </a:highlight>
              <a:latin typeface="Calibri"/>
              <a:ea typeface="Calibri"/>
              <a:cs typeface="Calibri"/>
              <a:sym typeface="Calibri"/>
            </a:endParaRPr>
          </a:p>
          <a:p>
            <a:pPr indent="-342900" lvl="0" marL="889000" rtl="0" algn="l">
              <a:lnSpc>
                <a:spcPct val="150000"/>
              </a:lnSpc>
              <a:spcBef>
                <a:spcPts val="0"/>
              </a:spcBef>
              <a:spcAft>
                <a:spcPts val="0"/>
              </a:spcAft>
              <a:buClr>
                <a:schemeClr val="dk1"/>
              </a:buClr>
              <a:buSzPts val="1800"/>
              <a:buFont typeface="Calibri"/>
              <a:buChar char="●"/>
            </a:pPr>
            <a:r>
              <a:rPr lang="en">
                <a:solidFill>
                  <a:schemeClr val="dk1"/>
                </a:solidFill>
                <a:highlight>
                  <a:srgbClr val="FFFFFF"/>
                </a:highlight>
                <a:latin typeface="Calibri"/>
                <a:ea typeface="Calibri"/>
                <a:cs typeface="Calibri"/>
                <a:sym typeface="Calibri"/>
              </a:rPr>
              <a:t>Fog computing is utilized in IoT devices (for example, the Car-to-Car Consortium in Europe), Devices with Sensors and Cameras (IIoT-Industrial Internet of Things), and other applications.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SzPct val="120726"/>
              <a:buNone/>
            </a:pPr>
            <a:r>
              <a:rPr b="1" lang="en" sz="2577"/>
              <a:t>The characteristic of fog computing are as follows:</a:t>
            </a:r>
            <a:endParaRPr b="1" sz="3577"/>
          </a:p>
        </p:txBody>
      </p:sp>
      <p:sp>
        <p:nvSpPr>
          <p:cNvPr id="132" name="Google Shape;13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characteristic of fog computing are as follows: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1. </a:t>
            </a:r>
            <a:r>
              <a:rPr lang="en">
                <a:solidFill>
                  <a:srgbClr val="FF0000"/>
                </a:solidFill>
              </a:rPr>
              <a:t>Contextual location awareness and low latency</a:t>
            </a:r>
            <a:endParaRPr>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a:t>2. </a:t>
            </a:r>
            <a:r>
              <a:rPr lang="en">
                <a:solidFill>
                  <a:schemeClr val="dk1"/>
                </a:solidFill>
              </a:rPr>
              <a:t>Geographic distribution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3. </a:t>
            </a:r>
            <a:r>
              <a:rPr lang="en">
                <a:solidFill>
                  <a:srgbClr val="FF0000"/>
                </a:solidFill>
              </a:rPr>
              <a:t>Deployment near IoT endpoints</a:t>
            </a:r>
            <a:endParaRPr>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a:t>4. </a:t>
            </a:r>
            <a:r>
              <a:rPr b="1" lang="en">
                <a:solidFill>
                  <a:schemeClr val="dk1"/>
                </a:solidFill>
              </a:rPr>
              <a:t>Wireless communication</a:t>
            </a:r>
            <a:r>
              <a:rPr lang="en">
                <a:solidFill>
                  <a:schemeClr val="dk1"/>
                </a:solidFill>
              </a:rPr>
              <a:t> between the f</a:t>
            </a:r>
            <a:r>
              <a:rPr b="1" lang="en">
                <a:solidFill>
                  <a:schemeClr val="dk1"/>
                </a:solidFill>
              </a:rPr>
              <a:t>og and the IoT endpoint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5. </a:t>
            </a:r>
            <a:r>
              <a:rPr lang="en">
                <a:solidFill>
                  <a:srgbClr val="FF0000"/>
                </a:solidFill>
              </a:rPr>
              <a:t>Use for real-time interactions</a:t>
            </a:r>
            <a:endParaRPr>
              <a:solidFill>
                <a:srgbClr val="FF0000"/>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idx="1" type="body"/>
          </p:nvPr>
        </p:nvSpPr>
        <p:spPr>
          <a:xfrm>
            <a:off x="311700" y="776175"/>
            <a:ext cx="8520600" cy="3792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lang="en" sz="2000">
                <a:solidFill>
                  <a:schemeClr val="dk1"/>
                </a:solidFill>
                <a:highlight>
                  <a:srgbClr val="FFFFFF"/>
                </a:highlight>
                <a:latin typeface="Calibri"/>
                <a:ea typeface="Calibri"/>
                <a:cs typeface="Calibri"/>
                <a:sym typeface="Calibri"/>
              </a:rPr>
              <a:t>Advantages of Fog Computing</a:t>
            </a:r>
            <a:endParaRPr sz="2000">
              <a:solidFill>
                <a:schemeClr val="dk1"/>
              </a:solidFill>
              <a:highlight>
                <a:srgbClr val="FFFFFF"/>
              </a:highlight>
              <a:latin typeface="Calibri"/>
              <a:ea typeface="Calibri"/>
              <a:cs typeface="Calibri"/>
              <a:sym typeface="Calibri"/>
            </a:endParaRPr>
          </a:p>
          <a:p>
            <a:pPr indent="-355600" lvl="0" marL="889000" rtl="0" algn="l">
              <a:lnSpc>
                <a:spcPct val="150000"/>
              </a:lnSpc>
              <a:spcBef>
                <a:spcPts val="400"/>
              </a:spcBef>
              <a:spcAft>
                <a:spcPts val="0"/>
              </a:spcAft>
              <a:buClr>
                <a:schemeClr val="dk1"/>
              </a:buClr>
              <a:buSzPts val="2000"/>
              <a:buFont typeface="Calibri"/>
              <a:buChar char="●"/>
            </a:pPr>
            <a:r>
              <a:rPr lang="en" sz="2000">
                <a:solidFill>
                  <a:schemeClr val="dk1"/>
                </a:solidFill>
                <a:highlight>
                  <a:srgbClr val="FFFFFF"/>
                </a:highlight>
                <a:latin typeface="Calibri"/>
                <a:ea typeface="Calibri"/>
                <a:cs typeface="Calibri"/>
                <a:sym typeface="Calibri"/>
              </a:rPr>
              <a:t>The </a:t>
            </a:r>
            <a:r>
              <a:rPr lang="en" sz="2000" u="sng">
                <a:solidFill>
                  <a:schemeClr val="dk1"/>
                </a:solidFill>
                <a:highlight>
                  <a:srgbClr val="FFFFFF"/>
                </a:highlight>
                <a:latin typeface="Calibri"/>
                <a:ea typeface="Calibri"/>
                <a:cs typeface="Calibri"/>
                <a:sym typeface="Calibri"/>
              </a:rPr>
              <a:t>q</a:t>
            </a:r>
            <a:r>
              <a:rPr lang="en" sz="2000" u="sng">
                <a:solidFill>
                  <a:srgbClr val="FF0000"/>
                </a:solidFill>
                <a:highlight>
                  <a:srgbClr val="FFFFFF"/>
                </a:highlight>
                <a:latin typeface="Calibri"/>
                <a:ea typeface="Calibri"/>
                <a:cs typeface="Calibri"/>
                <a:sym typeface="Calibri"/>
              </a:rPr>
              <a:t>uantity of data</a:t>
            </a:r>
            <a:r>
              <a:rPr lang="en" sz="2000">
                <a:solidFill>
                  <a:srgbClr val="FF0000"/>
                </a:solidFill>
                <a:highlight>
                  <a:srgbClr val="FFFFFF"/>
                </a:highlight>
                <a:latin typeface="Calibri"/>
                <a:ea typeface="Calibri"/>
                <a:cs typeface="Calibri"/>
                <a:sym typeface="Calibri"/>
              </a:rPr>
              <a:t> that has to be transmitted to the </a:t>
            </a:r>
            <a:r>
              <a:rPr lang="en" sz="2000" u="sng">
                <a:solidFill>
                  <a:srgbClr val="FF0000"/>
                </a:solidFill>
                <a:highlight>
                  <a:srgbClr val="FFFFFF"/>
                </a:highlight>
                <a:latin typeface="Calibri"/>
                <a:ea typeface="Calibri"/>
                <a:cs typeface="Calibri"/>
                <a:sym typeface="Calibri"/>
              </a:rPr>
              <a:t>cloud is reduced</a:t>
            </a:r>
            <a:r>
              <a:rPr lang="en" sz="2000">
                <a:solidFill>
                  <a:srgbClr val="FF0000"/>
                </a:solidFill>
                <a:highlight>
                  <a:srgbClr val="FFFFFF"/>
                </a:highlight>
                <a:latin typeface="Calibri"/>
                <a:ea typeface="Calibri"/>
                <a:cs typeface="Calibri"/>
                <a:sym typeface="Calibri"/>
              </a:rPr>
              <a:t> </a:t>
            </a:r>
            <a:r>
              <a:rPr lang="en" sz="2000">
                <a:solidFill>
                  <a:schemeClr val="dk1"/>
                </a:solidFill>
                <a:highlight>
                  <a:srgbClr val="FFFFFF"/>
                </a:highlight>
                <a:latin typeface="Calibri"/>
                <a:ea typeface="Calibri"/>
                <a:cs typeface="Calibri"/>
                <a:sym typeface="Calibri"/>
              </a:rPr>
              <a:t>using this method.</a:t>
            </a:r>
            <a:endParaRPr sz="2000">
              <a:solidFill>
                <a:schemeClr val="dk1"/>
              </a:solidFill>
              <a:highlight>
                <a:srgbClr val="FFFFFF"/>
              </a:highlight>
              <a:latin typeface="Calibri"/>
              <a:ea typeface="Calibri"/>
              <a:cs typeface="Calibri"/>
              <a:sym typeface="Calibri"/>
            </a:endParaRPr>
          </a:p>
          <a:p>
            <a:pPr indent="-355600" lvl="0" marL="889000" rtl="0" algn="l">
              <a:lnSpc>
                <a:spcPct val="150000"/>
              </a:lnSpc>
              <a:spcBef>
                <a:spcPts val="0"/>
              </a:spcBef>
              <a:spcAft>
                <a:spcPts val="0"/>
              </a:spcAft>
              <a:buClr>
                <a:schemeClr val="dk1"/>
              </a:buClr>
              <a:buSzPts val="2000"/>
              <a:buFont typeface="Calibri"/>
              <a:buChar char="●"/>
            </a:pPr>
            <a:r>
              <a:rPr lang="en" sz="2000">
                <a:solidFill>
                  <a:schemeClr val="dk1"/>
                </a:solidFill>
                <a:highlight>
                  <a:srgbClr val="FFFFFF"/>
                </a:highlight>
                <a:latin typeface="Calibri"/>
                <a:ea typeface="Calibri"/>
                <a:cs typeface="Calibri"/>
                <a:sym typeface="Calibri"/>
              </a:rPr>
              <a:t>Because the </a:t>
            </a:r>
            <a:r>
              <a:rPr lang="en" sz="2000" u="sng">
                <a:solidFill>
                  <a:srgbClr val="FF0000"/>
                </a:solidFill>
                <a:highlight>
                  <a:srgbClr val="FFFFFF"/>
                </a:highlight>
                <a:latin typeface="Calibri"/>
                <a:ea typeface="Calibri"/>
                <a:cs typeface="Calibri"/>
                <a:sym typeface="Calibri"/>
              </a:rPr>
              <a:t>distance </a:t>
            </a:r>
            <a:r>
              <a:rPr lang="en" sz="2000">
                <a:solidFill>
                  <a:srgbClr val="FF0000"/>
                </a:solidFill>
                <a:highlight>
                  <a:srgbClr val="FFFFFF"/>
                </a:highlight>
                <a:latin typeface="Calibri"/>
                <a:ea typeface="Calibri"/>
                <a:cs typeface="Calibri"/>
                <a:sym typeface="Calibri"/>
              </a:rPr>
              <a:t>that data has to travel is </a:t>
            </a:r>
            <a:r>
              <a:rPr lang="en" sz="2000" u="sng">
                <a:solidFill>
                  <a:srgbClr val="FF0000"/>
                </a:solidFill>
                <a:highlight>
                  <a:srgbClr val="FFFFFF"/>
                </a:highlight>
                <a:latin typeface="Calibri"/>
                <a:ea typeface="Calibri"/>
                <a:cs typeface="Calibri"/>
                <a:sym typeface="Calibri"/>
              </a:rPr>
              <a:t>decreased</a:t>
            </a:r>
            <a:r>
              <a:rPr lang="en" sz="2000">
                <a:solidFill>
                  <a:srgbClr val="FF0000"/>
                </a:solidFill>
                <a:highlight>
                  <a:srgbClr val="FFFFFF"/>
                </a:highlight>
                <a:latin typeface="Calibri"/>
                <a:ea typeface="Calibri"/>
                <a:cs typeface="Calibri"/>
                <a:sym typeface="Calibri"/>
              </a:rPr>
              <a:t>, network </a:t>
            </a:r>
            <a:r>
              <a:rPr lang="en" sz="2000" u="sng">
                <a:solidFill>
                  <a:srgbClr val="FF0000"/>
                </a:solidFill>
                <a:highlight>
                  <a:srgbClr val="FFFFFF"/>
                </a:highlight>
                <a:latin typeface="Calibri"/>
                <a:ea typeface="Calibri"/>
                <a:cs typeface="Calibri"/>
                <a:sym typeface="Calibri"/>
              </a:rPr>
              <a:t>bandwidth is saved</a:t>
            </a:r>
            <a:r>
              <a:rPr lang="en" sz="2000">
                <a:solidFill>
                  <a:schemeClr val="dk1"/>
                </a:solidFill>
                <a:highlight>
                  <a:srgbClr val="FFFFFF"/>
                </a:highlight>
                <a:latin typeface="Calibri"/>
                <a:ea typeface="Calibri"/>
                <a:cs typeface="Calibri"/>
                <a:sym typeface="Calibri"/>
              </a:rPr>
              <a:t>.</a:t>
            </a:r>
            <a:endParaRPr sz="2000">
              <a:solidFill>
                <a:schemeClr val="dk1"/>
              </a:solidFill>
              <a:highlight>
                <a:srgbClr val="FFFFFF"/>
              </a:highlight>
              <a:latin typeface="Calibri"/>
              <a:ea typeface="Calibri"/>
              <a:cs typeface="Calibri"/>
              <a:sym typeface="Calibri"/>
            </a:endParaRPr>
          </a:p>
          <a:p>
            <a:pPr indent="-355600" lvl="0" marL="889000" rtl="0" algn="l">
              <a:lnSpc>
                <a:spcPct val="150000"/>
              </a:lnSpc>
              <a:spcBef>
                <a:spcPts val="0"/>
              </a:spcBef>
              <a:spcAft>
                <a:spcPts val="0"/>
              </a:spcAft>
              <a:buClr>
                <a:srgbClr val="FF0000"/>
              </a:buClr>
              <a:buSzPts val="2000"/>
              <a:buFont typeface="Calibri"/>
              <a:buChar char="●"/>
            </a:pPr>
            <a:r>
              <a:rPr lang="en" sz="2000">
                <a:solidFill>
                  <a:srgbClr val="FF0000"/>
                </a:solidFill>
                <a:highlight>
                  <a:srgbClr val="FFFFFF"/>
                </a:highlight>
                <a:latin typeface="Calibri"/>
                <a:ea typeface="Calibri"/>
                <a:cs typeface="Calibri"/>
                <a:sym typeface="Calibri"/>
              </a:rPr>
              <a:t>Reduces the </a:t>
            </a:r>
            <a:r>
              <a:rPr lang="en" sz="2000" u="sng">
                <a:solidFill>
                  <a:srgbClr val="FF0000"/>
                </a:solidFill>
                <a:highlight>
                  <a:srgbClr val="FFFFFF"/>
                </a:highlight>
                <a:latin typeface="Calibri"/>
                <a:ea typeface="Calibri"/>
                <a:cs typeface="Calibri"/>
                <a:sym typeface="Calibri"/>
              </a:rPr>
              <a:t>system's reaction time</a:t>
            </a:r>
            <a:r>
              <a:rPr lang="en" sz="2000">
                <a:solidFill>
                  <a:srgbClr val="FF0000"/>
                </a:solidFill>
                <a:highlight>
                  <a:srgbClr val="FFFFFF"/>
                </a:highlight>
                <a:latin typeface="Calibri"/>
                <a:ea typeface="Calibri"/>
                <a:cs typeface="Calibri"/>
                <a:sym typeface="Calibri"/>
              </a:rPr>
              <a:t>.</a:t>
            </a:r>
            <a:endParaRPr sz="2000">
              <a:solidFill>
                <a:srgbClr val="FF0000"/>
              </a:solidFill>
              <a:highlight>
                <a:srgbClr val="FFFFFF"/>
              </a:highlight>
              <a:latin typeface="Calibri"/>
              <a:ea typeface="Calibri"/>
              <a:cs typeface="Calibri"/>
              <a:sym typeface="Calibri"/>
            </a:endParaRPr>
          </a:p>
          <a:p>
            <a:pPr indent="-355600" lvl="0" marL="889000" rtl="0" algn="l">
              <a:lnSpc>
                <a:spcPct val="150000"/>
              </a:lnSpc>
              <a:spcBef>
                <a:spcPts val="0"/>
              </a:spcBef>
              <a:spcAft>
                <a:spcPts val="0"/>
              </a:spcAft>
              <a:buClr>
                <a:schemeClr val="dk1"/>
              </a:buClr>
              <a:buSzPts val="2000"/>
              <a:buFont typeface="Calibri"/>
              <a:buChar char="●"/>
            </a:pPr>
            <a:r>
              <a:rPr lang="en" sz="2000">
                <a:solidFill>
                  <a:schemeClr val="dk1"/>
                </a:solidFill>
                <a:highlight>
                  <a:srgbClr val="FFFFFF"/>
                </a:highlight>
                <a:latin typeface="Calibri"/>
                <a:ea typeface="Calibri"/>
                <a:cs typeface="Calibri"/>
                <a:sym typeface="Calibri"/>
              </a:rPr>
              <a:t>Because the </a:t>
            </a:r>
            <a:r>
              <a:rPr lang="en" sz="2000">
                <a:solidFill>
                  <a:srgbClr val="FF0000"/>
                </a:solidFill>
                <a:highlight>
                  <a:srgbClr val="FFFFFF"/>
                </a:highlight>
                <a:latin typeface="Calibri"/>
                <a:ea typeface="Calibri"/>
                <a:cs typeface="Calibri"/>
                <a:sym typeface="Calibri"/>
              </a:rPr>
              <a:t>data is kept near to the host</a:t>
            </a:r>
            <a:r>
              <a:rPr lang="en" sz="2000">
                <a:solidFill>
                  <a:schemeClr val="dk1"/>
                </a:solidFill>
                <a:highlight>
                  <a:srgbClr val="FFFFFF"/>
                </a:highlight>
                <a:latin typeface="Calibri"/>
                <a:ea typeface="Calibri"/>
                <a:cs typeface="Calibri"/>
                <a:sym typeface="Calibri"/>
              </a:rPr>
              <a:t>, it </a:t>
            </a:r>
            <a:r>
              <a:rPr lang="en" sz="2000" u="sng">
                <a:solidFill>
                  <a:srgbClr val="FF0000"/>
                </a:solidFill>
                <a:highlight>
                  <a:srgbClr val="FFFFFF"/>
                </a:highlight>
                <a:latin typeface="Calibri"/>
                <a:ea typeface="Calibri"/>
                <a:cs typeface="Calibri"/>
                <a:sym typeface="Calibri"/>
              </a:rPr>
              <a:t>increases</a:t>
            </a:r>
            <a:r>
              <a:rPr lang="en" sz="2000">
                <a:solidFill>
                  <a:srgbClr val="FF0000"/>
                </a:solidFill>
                <a:highlight>
                  <a:srgbClr val="FFFFFF"/>
                </a:highlight>
                <a:latin typeface="Calibri"/>
                <a:ea typeface="Calibri"/>
                <a:cs typeface="Calibri"/>
                <a:sym typeface="Calibri"/>
              </a:rPr>
              <a:t> the system's </a:t>
            </a:r>
            <a:r>
              <a:rPr lang="en" sz="2000" u="sng">
                <a:solidFill>
                  <a:srgbClr val="FF0000"/>
                </a:solidFill>
                <a:highlight>
                  <a:srgbClr val="FFFFFF"/>
                </a:highlight>
                <a:latin typeface="Calibri"/>
                <a:ea typeface="Calibri"/>
                <a:cs typeface="Calibri"/>
                <a:sym typeface="Calibri"/>
              </a:rPr>
              <a:t>overall security.</a:t>
            </a:r>
            <a:endParaRPr sz="2000" u="sng"/>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7"/>
          <p:cNvPicPr preferRelativeResize="0"/>
          <p:nvPr/>
        </p:nvPicPr>
        <p:blipFill rotWithShape="1">
          <a:blip r:embed="rId3">
            <a:alphaModFix/>
          </a:blip>
          <a:srcRect b="0" l="0" r="0" t="0"/>
          <a:stretch/>
        </p:blipFill>
        <p:spPr>
          <a:xfrm>
            <a:off x="741400" y="152400"/>
            <a:ext cx="8078225"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8"/>
          <p:cNvPicPr preferRelativeResize="0"/>
          <p:nvPr/>
        </p:nvPicPr>
        <p:blipFill rotWithShape="1">
          <a:blip r:embed="rId3">
            <a:alphaModFix/>
          </a:blip>
          <a:srcRect b="0" l="0" r="0" t="0"/>
          <a:stretch/>
        </p:blipFill>
        <p:spPr>
          <a:xfrm>
            <a:off x="1372650" y="167850"/>
            <a:ext cx="7496175" cy="3819525"/>
          </a:xfrm>
          <a:prstGeom prst="rect">
            <a:avLst/>
          </a:prstGeom>
          <a:noFill/>
          <a:ln>
            <a:noFill/>
          </a:ln>
        </p:spPr>
      </p:pic>
      <p:pic>
        <p:nvPicPr>
          <p:cNvPr id="148" name="Google Shape;148;p18"/>
          <p:cNvPicPr preferRelativeResize="0"/>
          <p:nvPr/>
        </p:nvPicPr>
        <p:blipFill rotWithShape="1">
          <a:blip r:embed="rId4">
            <a:alphaModFix/>
          </a:blip>
          <a:srcRect b="0" l="0" r="0" t="0"/>
          <a:stretch/>
        </p:blipFill>
        <p:spPr>
          <a:xfrm>
            <a:off x="293463" y="2676513"/>
            <a:ext cx="3819525" cy="246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3">
            <a:alphaModFix/>
          </a:blip>
          <a:srcRect b="0" l="0" r="0" t="0"/>
          <a:stretch/>
        </p:blipFill>
        <p:spPr>
          <a:xfrm>
            <a:off x="598000" y="152400"/>
            <a:ext cx="7262590"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2"/>
          <p:cNvPicPr preferRelativeResize="0"/>
          <p:nvPr/>
        </p:nvPicPr>
        <p:blipFill rotWithShape="1">
          <a:blip r:embed="rId3">
            <a:alphaModFix/>
          </a:blip>
          <a:srcRect b="0" l="0" r="0" t="0"/>
          <a:stretch/>
        </p:blipFill>
        <p:spPr>
          <a:xfrm>
            <a:off x="1110400" y="128600"/>
            <a:ext cx="6838775" cy="4886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59" name="Google Shape;159;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Description/scope of the work:</a:t>
            </a:r>
            <a:endParaRPr/>
          </a:p>
          <a:p>
            <a:pPr indent="-342900" lvl="0" marL="457200" rtl="0" algn="l">
              <a:lnSpc>
                <a:spcPct val="115000"/>
              </a:lnSpc>
              <a:spcBef>
                <a:spcPts val="1200"/>
              </a:spcBef>
              <a:spcAft>
                <a:spcPts val="0"/>
              </a:spcAft>
              <a:buSzPts val="1800"/>
              <a:buAutoNum type="arabicPeriod"/>
            </a:pPr>
            <a:r>
              <a:rPr lang="en"/>
              <a:t>Automate the process of measurement of remote parameters like flow, pressure temp and Ph value of the liquid flowing through the pipeline</a:t>
            </a:r>
            <a:endParaRPr/>
          </a:p>
          <a:p>
            <a:pPr indent="-342900" lvl="0" marL="457200" rtl="0" algn="l">
              <a:lnSpc>
                <a:spcPct val="115000"/>
              </a:lnSpc>
              <a:spcBef>
                <a:spcPts val="0"/>
              </a:spcBef>
              <a:spcAft>
                <a:spcPts val="0"/>
              </a:spcAft>
              <a:buSzPts val="1800"/>
              <a:buAutoNum type="arabicPeriod"/>
            </a:pPr>
            <a:r>
              <a:rPr lang="en"/>
              <a:t>Collect the data and present the real time average value of the parameter to the supervisor on the field. Present the same to supervisor in control room</a:t>
            </a:r>
            <a:endParaRPr/>
          </a:p>
          <a:p>
            <a:pPr indent="-342900" lvl="0" marL="457200" rtl="0" algn="l">
              <a:lnSpc>
                <a:spcPct val="115000"/>
              </a:lnSpc>
              <a:spcBef>
                <a:spcPts val="0"/>
              </a:spcBef>
              <a:spcAft>
                <a:spcPts val="0"/>
              </a:spcAft>
              <a:buSzPts val="1800"/>
              <a:buAutoNum type="arabicPeriod"/>
            </a:pPr>
            <a:r>
              <a:rPr lang="en"/>
              <a:t>Detect the anomalies and notify the concerned persons. Compare the same with the historical data</a:t>
            </a:r>
            <a:endParaRPr/>
          </a:p>
          <a:p>
            <a:pPr indent="-342900" lvl="0" marL="457200" rtl="0" algn="l">
              <a:lnSpc>
                <a:spcPct val="115000"/>
              </a:lnSpc>
              <a:spcBef>
                <a:spcPts val="0"/>
              </a:spcBef>
              <a:spcAft>
                <a:spcPts val="0"/>
              </a:spcAft>
              <a:buSzPts val="1800"/>
              <a:buAutoNum type="arabicPeriod"/>
            </a:pPr>
            <a:r>
              <a:rPr lang="en"/>
              <a:t>Update the Schedule for the maintenance</a:t>
            </a:r>
            <a:endParaRPr/>
          </a:p>
          <a:p>
            <a:pPr indent="-342900" lvl="0" marL="457200" rtl="0" algn="l">
              <a:lnSpc>
                <a:spcPct val="115000"/>
              </a:lnSpc>
              <a:spcBef>
                <a:spcPts val="0"/>
              </a:spcBef>
              <a:spcAft>
                <a:spcPts val="0"/>
              </a:spcAft>
              <a:buSzPts val="1800"/>
              <a:buAutoNum type="arabicPeriod"/>
            </a:pPr>
            <a:r>
              <a:rPr lang="en"/>
              <a:t>Compare the up and down time and the quantity delivered through various pipelines over one years of span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nvSpPr>
        <p:spPr>
          <a:xfrm>
            <a:off x="127300" y="236500"/>
            <a:ext cx="3335700" cy="143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50"/>
              <a:buFont typeface="Arial"/>
              <a:buNone/>
            </a:pPr>
            <a:r>
              <a:rPr b="0" i="0" lang="en" sz="1450" u="none" cap="none" strike="noStrike">
                <a:solidFill>
                  <a:schemeClr val="dk2"/>
                </a:solidFill>
                <a:latin typeface="Arial"/>
                <a:ea typeface="Arial"/>
                <a:cs typeface="Arial"/>
                <a:sym typeface="Arial"/>
              </a:rPr>
              <a:t>Automate the process of measurement of remote parameters like flow, pressure temp and Ph value of the liquid flowing through the pipeline</a:t>
            </a:r>
            <a:endParaRPr b="0" i="0" sz="1450" u="none" cap="none" strike="noStrike">
              <a:solidFill>
                <a:schemeClr val="dk1"/>
              </a:solidFill>
              <a:latin typeface="Arial"/>
              <a:ea typeface="Arial"/>
              <a:cs typeface="Arial"/>
              <a:sym typeface="Arial"/>
            </a:endParaRPr>
          </a:p>
        </p:txBody>
      </p:sp>
      <p:graphicFrame>
        <p:nvGraphicFramePr>
          <p:cNvPr id="165" name="Google Shape;165;p21"/>
          <p:cNvGraphicFramePr/>
          <p:nvPr/>
        </p:nvGraphicFramePr>
        <p:xfrm>
          <a:off x="3960525" y="236500"/>
          <a:ext cx="3000000" cy="3000000"/>
        </p:xfrm>
        <a:graphic>
          <a:graphicData uri="http://schemas.openxmlformats.org/drawingml/2006/table">
            <a:tbl>
              <a:tblPr>
                <a:noFill/>
                <a:tableStyleId>{46FE7012-0DAE-422D-9F37-259F65A34BB3}</a:tableStyleId>
              </a:tblPr>
              <a:tblGrid>
                <a:gridCol w="3442250"/>
              </a:tblGrid>
              <a:tr h="207550">
                <a:tc>
                  <a:txBody>
                    <a:bodyPr/>
                    <a:lstStyle/>
                    <a:p>
                      <a:pPr indent="0" lvl="0" marL="0" marR="0" rtl="0" algn="l">
                        <a:lnSpc>
                          <a:spcPct val="100000"/>
                        </a:lnSpc>
                        <a:spcBef>
                          <a:spcPts val="0"/>
                        </a:spcBef>
                        <a:spcAft>
                          <a:spcPts val="0"/>
                        </a:spcAft>
                        <a:buClr>
                          <a:srgbClr val="000000"/>
                        </a:buClr>
                        <a:buSzPts val="1550"/>
                        <a:buFont typeface="Arial"/>
                        <a:buNone/>
                      </a:pPr>
                      <a:r>
                        <a:rPr lang="en" sz="1550" u="none" cap="none" strike="noStrike"/>
                        <a:t>Edge </a:t>
                      </a:r>
                      <a:endParaRPr sz="1550" u="none" cap="none" strike="noStrike"/>
                    </a:p>
                  </a:txBody>
                  <a:tcPr marT="91425" marB="91425" marR="91425" marL="91425"/>
                </a:tc>
              </a:tr>
              <a:tr h="888175">
                <a:tc>
                  <a:txBody>
                    <a:bodyPr/>
                    <a:lstStyle/>
                    <a:p>
                      <a:pPr indent="-327025" lvl="0" marL="457200" marR="0" rtl="0" algn="l">
                        <a:lnSpc>
                          <a:spcPct val="100000"/>
                        </a:lnSpc>
                        <a:spcBef>
                          <a:spcPts val="0"/>
                        </a:spcBef>
                        <a:spcAft>
                          <a:spcPts val="0"/>
                        </a:spcAft>
                        <a:buClr>
                          <a:srgbClr val="000000"/>
                        </a:buClr>
                        <a:buSzPts val="1550"/>
                        <a:buFont typeface="Arial"/>
                        <a:buAutoNum type="arabicPeriod"/>
                      </a:pPr>
                      <a:r>
                        <a:rPr lang="en" sz="1550" u="none" cap="none" strike="noStrike"/>
                        <a:t>Install the sensors - flow, temp, pressure, ph for measurement</a:t>
                      </a:r>
                      <a:endParaRPr sz="1550" u="none" cap="none" strike="noStrike"/>
                    </a:p>
                    <a:p>
                      <a:pPr indent="-327025" lvl="0" marL="457200" marR="0" rtl="0" algn="l">
                        <a:lnSpc>
                          <a:spcPct val="100000"/>
                        </a:lnSpc>
                        <a:spcBef>
                          <a:spcPts val="0"/>
                        </a:spcBef>
                        <a:spcAft>
                          <a:spcPts val="0"/>
                        </a:spcAft>
                        <a:buClr>
                          <a:srgbClr val="000000"/>
                        </a:buClr>
                        <a:buSzPts val="1550"/>
                        <a:buFont typeface="Arial"/>
                        <a:buAutoNum type="arabicPeriod"/>
                      </a:pPr>
                      <a:r>
                        <a:rPr lang="en" sz="1550" u="none" cap="none" strike="noStrike"/>
                        <a:t>Read the parameter with the sampling rate of every sec.</a:t>
                      </a:r>
                      <a:endParaRPr sz="1550" u="none" cap="none" strike="noStrike"/>
                    </a:p>
                    <a:p>
                      <a:pPr indent="-327025" lvl="0" marL="457200" marR="0" rtl="0" algn="l">
                        <a:lnSpc>
                          <a:spcPct val="100000"/>
                        </a:lnSpc>
                        <a:spcBef>
                          <a:spcPts val="0"/>
                        </a:spcBef>
                        <a:spcAft>
                          <a:spcPts val="0"/>
                        </a:spcAft>
                        <a:buClr>
                          <a:srgbClr val="000000"/>
                        </a:buClr>
                        <a:buSzPts val="1550"/>
                        <a:buFont typeface="Arial"/>
                        <a:buAutoNum type="arabicPeriod"/>
                      </a:pPr>
                      <a:r>
                        <a:rPr lang="en" sz="1550" u="none" cap="none" strike="noStrike"/>
                        <a:t>Compute the average value</a:t>
                      </a:r>
                      <a:endParaRPr sz="1550" u="none" cap="none" strike="noStrike"/>
                    </a:p>
                    <a:p>
                      <a:pPr indent="-327025" lvl="0" marL="457200" marR="0" rtl="0" algn="l">
                        <a:lnSpc>
                          <a:spcPct val="100000"/>
                        </a:lnSpc>
                        <a:spcBef>
                          <a:spcPts val="0"/>
                        </a:spcBef>
                        <a:spcAft>
                          <a:spcPts val="0"/>
                        </a:spcAft>
                        <a:buClr>
                          <a:srgbClr val="000000"/>
                        </a:buClr>
                        <a:buSzPts val="1550"/>
                        <a:buFont typeface="Arial"/>
                        <a:buAutoNum type="arabicPeriod"/>
                      </a:pPr>
                      <a:r>
                        <a:rPr lang="en" sz="1550" u="none" cap="none" strike="noStrike"/>
                        <a:t>Send it to the fog level device </a:t>
                      </a:r>
                      <a:endParaRPr sz="1550" u="none" cap="none" strike="noStrike"/>
                    </a:p>
                  </a:txBody>
                  <a:tcPr marT="91425" marB="91425" marR="91425" marL="91425"/>
                </a:tc>
              </a:tr>
            </a:tbl>
          </a:graphicData>
        </a:graphic>
      </p:graphicFrame>
      <p:graphicFrame>
        <p:nvGraphicFramePr>
          <p:cNvPr id="166" name="Google Shape;166;p21"/>
          <p:cNvGraphicFramePr/>
          <p:nvPr/>
        </p:nvGraphicFramePr>
        <p:xfrm>
          <a:off x="3960525" y="3019000"/>
          <a:ext cx="3000000" cy="3000000"/>
        </p:xfrm>
        <a:graphic>
          <a:graphicData uri="http://schemas.openxmlformats.org/drawingml/2006/table">
            <a:tbl>
              <a:tblPr>
                <a:noFill/>
                <a:tableStyleId>{46FE7012-0DAE-422D-9F37-259F65A34BB3}</a:tableStyleId>
              </a:tblPr>
              <a:tblGrid>
                <a:gridCol w="3279925"/>
              </a:tblGrid>
              <a:tr h="207550">
                <a:tc>
                  <a:txBody>
                    <a:bodyPr/>
                    <a:lstStyle/>
                    <a:p>
                      <a:pPr indent="0" lvl="0" marL="0" marR="0" rtl="0" algn="l">
                        <a:lnSpc>
                          <a:spcPct val="100000"/>
                        </a:lnSpc>
                        <a:spcBef>
                          <a:spcPts val="0"/>
                        </a:spcBef>
                        <a:spcAft>
                          <a:spcPts val="0"/>
                        </a:spcAft>
                        <a:buClr>
                          <a:srgbClr val="000000"/>
                        </a:buClr>
                        <a:buSzPts val="1450"/>
                        <a:buFont typeface="Arial"/>
                        <a:buNone/>
                      </a:pPr>
                      <a:r>
                        <a:rPr lang="en" sz="1450" u="none" cap="none" strike="noStrike"/>
                        <a:t>Fog</a:t>
                      </a:r>
                      <a:endParaRPr sz="1450" u="none" cap="none" strike="noStrike"/>
                    </a:p>
                  </a:txBody>
                  <a:tcPr marT="91425" marB="91425" marR="91425" marL="91425"/>
                </a:tc>
              </a:tr>
              <a:tr h="888175">
                <a:tc>
                  <a:txBody>
                    <a:bodyPr/>
                    <a:lstStyle/>
                    <a:p>
                      <a:pPr indent="0" lvl="0" marL="0" marR="0" rtl="0" algn="l">
                        <a:lnSpc>
                          <a:spcPct val="100000"/>
                        </a:lnSpc>
                        <a:spcBef>
                          <a:spcPts val="0"/>
                        </a:spcBef>
                        <a:spcAft>
                          <a:spcPts val="0"/>
                        </a:spcAft>
                        <a:buClr>
                          <a:srgbClr val="000000"/>
                        </a:buClr>
                        <a:buSzPts val="1450"/>
                        <a:buFont typeface="Arial"/>
                        <a:buNone/>
                      </a:pPr>
                      <a:r>
                        <a:rPr lang="en" sz="1450" u="none" cap="none" strike="noStrike"/>
                        <a:t>Store the average value of all the parameters in tabular/structured format </a:t>
                      </a:r>
                      <a:endParaRPr sz="1450" u="none" cap="none" strike="noStrike"/>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aphicFrame>
        <p:nvGraphicFramePr>
          <p:cNvPr id="171" name="Google Shape;171;p22"/>
          <p:cNvGraphicFramePr/>
          <p:nvPr/>
        </p:nvGraphicFramePr>
        <p:xfrm>
          <a:off x="127775" y="284300"/>
          <a:ext cx="3000000" cy="3000000"/>
        </p:xfrm>
        <a:graphic>
          <a:graphicData uri="http://schemas.openxmlformats.org/drawingml/2006/table">
            <a:tbl>
              <a:tblPr>
                <a:noFill/>
                <a:tableStyleId>{46FE7012-0DAE-422D-9F37-259F65A34BB3}</a:tableStyleId>
              </a:tblPr>
              <a:tblGrid>
                <a:gridCol w="1977125"/>
                <a:gridCol w="2360075"/>
                <a:gridCol w="2235950"/>
                <a:gridCol w="2280725"/>
              </a:tblGrid>
              <a:tr h="684650">
                <a:tc>
                  <a:txBody>
                    <a:bodyPr/>
                    <a:lstStyle/>
                    <a:p>
                      <a:pPr indent="-228600" lvl="0" marL="457200" marR="0" rtl="0" algn="l">
                        <a:lnSpc>
                          <a:spcPct val="115000"/>
                        </a:lnSpc>
                        <a:spcBef>
                          <a:spcPts val="0"/>
                        </a:spcBef>
                        <a:spcAft>
                          <a:spcPts val="0"/>
                        </a:spcAft>
                        <a:buClr>
                          <a:srgbClr val="000000"/>
                        </a:buClr>
                        <a:buSzPts val="1850"/>
                        <a:buFont typeface="Arial"/>
                        <a:buNone/>
                      </a:pPr>
                      <a:r>
                        <a:t/>
                      </a:r>
                      <a:endParaRPr sz="1850" u="none" cap="none" strike="noStrike">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Edge </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Fog</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Cloud</a:t>
                      </a:r>
                      <a:endParaRPr sz="185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0975">
                <a:tc>
                  <a:txBody>
                    <a:bodyPr/>
                    <a:lstStyle/>
                    <a:p>
                      <a:pPr indent="0" lvl="0" marL="0" marR="0" rtl="0" algn="l">
                        <a:lnSpc>
                          <a:spcPct val="115000"/>
                        </a:lnSpc>
                        <a:spcBef>
                          <a:spcPts val="0"/>
                        </a:spcBef>
                        <a:spcAft>
                          <a:spcPts val="0"/>
                        </a:spcAft>
                        <a:buClr>
                          <a:srgbClr val="000000"/>
                        </a:buClr>
                        <a:buSzPts val="1650"/>
                        <a:buFont typeface="Arial"/>
                        <a:buNone/>
                      </a:pPr>
                      <a:r>
                        <a:rPr lang="en" sz="1650" u="none" cap="none" strike="noStrike">
                          <a:solidFill>
                            <a:schemeClr val="dk2"/>
                          </a:solidFill>
                        </a:rPr>
                        <a:t>2. Collect the data and present the real time average value of the parameter to the supervisor on the field. Present the same to supervisor in control room</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333375" lvl="0" marL="457200" marR="0" rtl="0" algn="l">
                        <a:lnSpc>
                          <a:spcPct val="100000"/>
                        </a:lnSpc>
                        <a:spcBef>
                          <a:spcPts val="0"/>
                        </a:spcBef>
                        <a:spcAft>
                          <a:spcPts val="0"/>
                        </a:spcAft>
                        <a:buClr>
                          <a:schemeClr val="dk1"/>
                        </a:buClr>
                        <a:buSzPts val="1650"/>
                        <a:buFont typeface="Arial"/>
                        <a:buAutoNum type="arabicPeriod"/>
                      </a:pPr>
                      <a:r>
                        <a:rPr lang="en" sz="1650" u="none" cap="none" strike="noStrike">
                          <a:solidFill>
                            <a:schemeClr val="dk1"/>
                          </a:solidFill>
                        </a:rPr>
                        <a:t>Fetch the stored values in a structured format and present it to the supervisor in the field</a:t>
                      </a:r>
                      <a:endParaRPr sz="1650" u="none" cap="none" strike="noStrike">
                        <a:solidFill>
                          <a:schemeClr val="dk1"/>
                        </a:solidFill>
                      </a:endParaRPr>
                    </a:p>
                    <a:p>
                      <a:pPr indent="0" lvl="0" marL="0" marR="0" rtl="0" algn="l">
                        <a:lnSpc>
                          <a:spcPct val="100000"/>
                        </a:lnSpc>
                        <a:spcBef>
                          <a:spcPts val="0"/>
                        </a:spcBef>
                        <a:spcAft>
                          <a:spcPts val="0"/>
                        </a:spcAft>
                        <a:buClr>
                          <a:srgbClr val="000000"/>
                        </a:buClr>
                        <a:buSzPts val="1650"/>
                        <a:buFont typeface="Arial"/>
                        <a:buNone/>
                      </a:pPr>
                      <a:r>
                        <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solidFill>
                            <a:schemeClr val="dk1"/>
                          </a:solidFill>
                        </a:rPr>
                        <a:t>Fetch the stored values in a structured format to be presented to the supervisor in the control room </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t>Send the data to cloud for further processing </a:t>
                      </a:r>
                      <a:endParaRPr sz="165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p23"/>
          <p:cNvGraphicFramePr/>
          <p:nvPr/>
        </p:nvGraphicFramePr>
        <p:xfrm>
          <a:off x="216450" y="819025"/>
          <a:ext cx="3000000" cy="3000000"/>
        </p:xfrm>
        <a:graphic>
          <a:graphicData uri="http://schemas.openxmlformats.org/drawingml/2006/table">
            <a:tbl>
              <a:tblPr>
                <a:noFill/>
                <a:tableStyleId>{46FE7012-0DAE-422D-9F37-259F65A34BB3}</a:tableStyleId>
              </a:tblPr>
              <a:tblGrid>
                <a:gridCol w="1977125"/>
                <a:gridCol w="2360075"/>
                <a:gridCol w="2235950"/>
                <a:gridCol w="2280725"/>
              </a:tblGrid>
              <a:tr h="660900">
                <a:tc>
                  <a:txBody>
                    <a:bodyPr/>
                    <a:lstStyle/>
                    <a:p>
                      <a:pPr indent="-228600" lvl="0" marL="457200" marR="0" rtl="0" algn="l">
                        <a:lnSpc>
                          <a:spcPct val="115000"/>
                        </a:lnSpc>
                        <a:spcBef>
                          <a:spcPts val="0"/>
                        </a:spcBef>
                        <a:spcAft>
                          <a:spcPts val="0"/>
                        </a:spcAft>
                        <a:buClr>
                          <a:srgbClr val="000000"/>
                        </a:buClr>
                        <a:buSzPts val="1850"/>
                        <a:buFont typeface="Arial"/>
                        <a:buNone/>
                      </a:pPr>
                      <a:r>
                        <a:t/>
                      </a:r>
                      <a:endParaRPr sz="1850" u="none" cap="none" strike="noStrike">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Edge </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Fog</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Cloud</a:t>
                      </a:r>
                      <a:endParaRPr sz="185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0900">
                <a:tc>
                  <a:txBody>
                    <a:bodyPr/>
                    <a:lstStyle/>
                    <a:p>
                      <a:pPr indent="0" lvl="0" marL="0" marR="0" rtl="0" algn="l">
                        <a:lnSpc>
                          <a:spcPct val="115000"/>
                        </a:lnSpc>
                        <a:spcBef>
                          <a:spcPts val="0"/>
                        </a:spcBef>
                        <a:spcAft>
                          <a:spcPts val="0"/>
                        </a:spcAft>
                        <a:buClr>
                          <a:srgbClr val="000000"/>
                        </a:buClr>
                        <a:buSzPts val="1650"/>
                        <a:buFont typeface="Arial"/>
                        <a:buNone/>
                      </a:pPr>
                      <a:r>
                        <a:rPr lang="en" sz="1650" u="none" cap="none" strike="noStrike">
                          <a:solidFill>
                            <a:schemeClr val="dk2"/>
                          </a:solidFill>
                        </a:rPr>
                        <a:t>Detect the anomalies and notify the concerned persons. Compare the same with the historical data</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Compare the data with the set point to detect the anomalies</a:t>
                      </a:r>
                      <a:endParaRPr sz="1650" u="none" cap="none" strike="noStrike"/>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Notify the anomalies to the supervisor</a:t>
                      </a:r>
                      <a:endParaRPr sz="1650" u="none" cap="none" strike="noStrike"/>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Detect the critical situation and notify</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t>Get the details of the occurrences of the anomalies. Update the records and send it to the cloud for comparison purposes and  </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t>Analyse the anomalies in the larger window frame</a:t>
                      </a:r>
                      <a:endParaRPr sz="165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aphicFrame>
        <p:nvGraphicFramePr>
          <p:cNvPr id="181" name="Google Shape;181;p24"/>
          <p:cNvGraphicFramePr/>
          <p:nvPr/>
        </p:nvGraphicFramePr>
        <p:xfrm>
          <a:off x="290125" y="1009975"/>
          <a:ext cx="3000000" cy="3000000"/>
        </p:xfrm>
        <a:graphic>
          <a:graphicData uri="http://schemas.openxmlformats.org/drawingml/2006/table">
            <a:tbl>
              <a:tblPr>
                <a:noFill/>
                <a:tableStyleId>{46FE7012-0DAE-422D-9F37-259F65A34BB3}</a:tableStyleId>
              </a:tblPr>
              <a:tblGrid>
                <a:gridCol w="1977125"/>
                <a:gridCol w="2360075"/>
                <a:gridCol w="2235950"/>
                <a:gridCol w="2280725"/>
              </a:tblGrid>
              <a:tr h="608550">
                <a:tc>
                  <a:txBody>
                    <a:bodyPr/>
                    <a:lstStyle/>
                    <a:p>
                      <a:pPr indent="-228600" lvl="0" marL="457200" marR="0" rtl="0" algn="l">
                        <a:lnSpc>
                          <a:spcPct val="115000"/>
                        </a:lnSpc>
                        <a:spcBef>
                          <a:spcPts val="0"/>
                        </a:spcBef>
                        <a:spcAft>
                          <a:spcPts val="0"/>
                        </a:spcAft>
                        <a:buClr>
                          <a:srgbClr val="000000"/>
                        </a:buClr>
                        <a:buSzPts val="1850"/>
                        <a:buFont typeface="Arial"/>
                        <a:buNone/>
                      </a:pPr>
                      <a:r>
                        <a:t/>
                      </a:r>
                      <a:endParaRPr sz="1850" u="none" cap="none" strike="noStrike">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Edge </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Fog</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Cloud</a:t>
                      </a:r>
                      <a:endParaRPr sz="185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550">
                <a:tc>
                  <a:txBody>
                    <a:bodyPr/>
                    <a:lstStyle/>
                    <a:p>
                      <a:pPr indent="0" lvl="0" marL="0" marR="0" rtl="0" algn="l">
                        <a:lnSpc>
                          <a:spcPct val="115000"/>
                        </a:lnSpc>
                        <a:spcBef>
                          <a:spcPts val="0"/>
                        </a:spcBef>
                        <a:spcAft>
                          <a:spcPts val="0"/>
                        </a:spcAft>
                        <a:buClr>
                          <a:srgbClr val="000000"/>
                        </a:buClr>
                        <a:buSzPts val="1650"/>
                        <a:buFont typeface="Arial"/>
                        <a:buNone/>
                      </a:pPr>
                      <a:r>
                        <a:rPr lang="en" sz="1650" u="none" cap="none" strike="noStrike">
                          <a:solidFill>
                            <a:schemeClr val="dk2"/>
                          </a:solidFill>
                        </a:rPr>
                        <a:t>Update the Schedule for the maintenance</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t>Notify the scheduled activities</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333375" lvl="0" marL="457200" marR="0" rtl="0" algn="l">
                        <a:lnSpc>
                          <a:spcPct val="100000"/>
                        </a:lnSpc>
                        <a:spcBef>
                          <a:spcPts val="0"/>
                        </a:spcBef>
                        <a:spcAft>
                          <a:spcPts val="0"/>
                        </a:spcAft>
                        <a:buClr>
                          <a:schemeClr val="dk1"/>
                        </a:buClr>
                        <a:buSzPts val="1650"/>
                        <a:buFont typeface="Arial"/>
                        <a:buAutoNum type="arabicPeriod"/>
                      </a:pPr>
                      <a:r>
                        <a:rPr lang="en" sz="1650" u="none" cap="none" strike="noStrike">
                          <a:solidFill>
                            <a:schemeClr val="dk1"/>
                          </a:solidFill>
                        </a:rPr>
                        <a:t>Fetch the schedule from the cloud and send it to the field </a:t>
                      </a:r>
                      <a:endParaRPr sz="1650" u="none" cap="none" strike="noStrike">
                        <a:solidFill>
                          <a:schemeClr val="dk1"/>
                        </a:solidFill>
                      </a:endParaRPr>
                    </a:p>
                    <a:p>
                      <a:pPr indent="-333375" lvl="0" marL="457200" marR="0" rtl="0" algn="l">
                        <a:lnSpc>
                          <a:spcPct val="100000"/>
                        </a:lnSpc>
                        <a:spcBef>
                          <a:spcPts val="0"/>
                        </a:spcBef>
                        <a:spcAft>
                          <a:spcPts val="0"/>
                        </a:spcAft>
                        <a:buClr>
                          <a:schemeClr val="dk1"/>
                        </a:buClr>
                        <a:buSzPts val="1650"/>
                        <a:buFont typeface="Arial"/>
                        <a:buAutoNum type="arabicPeriod"/>
                      </a:pPr>
                      <a:r>
                        <a:rPr lang="en" sz="1650" u="none" cap="none" strike="noStrike">
                          <a:solidFill>
                            <a:schemeClr val="dk1"/>
                          </a:solidFill>
                        </a:rPr>
                        <a:t>Notify the scheduled activities to the local people and control room</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rPr lang="en" sz="1650" u="none" cap="none" strike="noStrike"/>
                        <a:t>Use the analysis done for scheduling the maintenance</a:t>
                      </a:r>
                      <a:endParaRPr sz="165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25"/>
          <p:cNvGraphicFramePr/>
          <p:nvPr/>
        </p:nvGraphicFramePr>
        <p:xfrm>
          <a:off x="145050" y="570463"/>
          <a:ext cx="3000000" cy="3000000"/>
        </p:xfrm>
        <a:graphic>
          <a:graphicData uri="http://schemas.openxmlformats.org/drawingml/2006/table">
            <a:tbl>
              <a:tblPr>
                <a:noFill/>
                <a:tableStyleId>{46FE7012-0DAE-422D-9F37-259F65A34BB3}</a:tableStyleId>
              </a:tblPr>
              <a:tblGrid>
                <a:gridCol w="1977125"/>
                <a:gridCol w="2360075"/>
                <a:gridCol w="2235950"/>
                <a:gridCol w="2280725"/>
              </a:tblGrid>
              <a:tr h="802225">
                <a:tc>
                  <a:txBody>
                    <a:bodyPr/>
                    <a:lstStyle/>
                    <a:p>
                      <a:pPr indent="-228600" lvl="0" marL="457200" marR="0" rtl="0" algn="l">
                        <a:lnSpc>
                          <a:spcPct val="115000"/>
                        </a:lnSpc>
                        <a:spcBef>
                          <a:spcPts val="0"/>
                        </a:spcBef>
                        <a:spcAft>
                          <a:spcPts val="0"/>
                        </a:spcAft>
                        <a:buClr>
                          <a:srgbClr val="000000"/>
                        </a:buClr>
                        <a:buSzPts val="1850"/>
                        <a:buFont typeface="Arial"/>
                        <a:buNone/>
                      </a:pPr>
                      <a:r>
                        <a:t/>
                      </a:r>
                      <a:endParaRPr sz="1850" u="none" cap="none" strike="noStrike">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Edge </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Fog</a:t>
                      </a:r>
                      <a:endParaRPr sz="185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50"/>
                        <a:buFont typeface="Arial"/>
                        <a:buNone/>
                      </a:pPr>
                      <a:r>
                        <a:rPr lang="en" sz="1850" u="none" cap="none" strike="noStrike"/>
                        <a:t>Cloud</a:t>
                      </a:r>
                      <a:endParaRPr sz="185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02225">
                <a:tc>
                  <a:txBody>
                    <a:bodyPr/>
                    <a:lstStyle/>
                    <a:p>
                      <a:pPr indent="0" lvl="0" marL="0" marR="0" rtl="0" algn="l">
                        <a:lnSpc>
                          <a:spcPct val="115000"/>
                        </a:lnSpc>
                        <a:spcBef>
                          <a:spcPts val="0"/>
                        </a:spcBef>
                        <a:spcAft>
                          <a:spcPts val="0"/>
                        </a:spcAft>
                        <a:buClr>
                          <a:srgbClr val="000000"/>
                        </a:buClr>
                        <a:buSzPts val="1650"/>
                        <a:buFont typeface="Arial"/>
                        <a:buNone/>
                      </a:pPr>
                      <a:r>
                        <a:rPr lang="en" sz="1650" u="none" cap="none" strike="noStrike">
                          <a:solidFill>
                            <a:schemeClr val="dk2"/>
                          </a:solidFill>
                        </a:rPr>
                        <a:t>Compare the up and down time and the quantity delivered through various pipelines over one years of span</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50"/>
                        <a:buFont typeface="Arial"/>
                        <a:buNone/>
                      </a:pPr>
                      <a:r>
                        <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solidFill>
                            <a:schemeClr val="dk1"/>
                          </a:solidFill>
                        </a:rPr>
                        <a:t>Identify if the sensor is live or dead - through inference</a:t>
                      </a:r>
                      <a:endParaRPr sz="1650" u="none" cap="none" strike="noStrike">
                        <a:solidFill>
                          <a:schemeClr val="dk1"/>
                        </a:solidFill>
                      </a:endParaRPr>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And update the record of up or downtime of the pipeline along with the maintenance schedule.</a:t>
                      </a:r>
                      <a:endParaRPr sz="165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Analyse the down time</a:t>
                      </a:r>
                      <a:endParaRPr sz="1650" u="none" cap="none" strike="noStrike"/>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Analyse the quantity delivered by each pipeline</a:t>
                      </a:r>
                      <a:endParaRPr sz="1650" u="none" cap="none" strike="noStrike"/>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Analyse the throughput of every pipeline and downtime</a:t>
                      </a:r>
                      <a:endParaRPr sz="1650" u="none" cap="none" strike="noStrike"/>
                    </a:p>
                    <a:p>
                      <a:pPr indent="-333375" lvl="0" marL="457200" marR="0" rtl="0" algn="l">
                        <a:lnSpc>
                          <a:spcPct val="100000"/>
                        </a:lnSpc>
                        <a:spcBef>
                          <a:spcPts val="0"/>
                        </a:spcBef>
                        <a:spcAft>
                          <a:spcPts val="0"/>
                        </a:spcAft>
                        <a:buClr>
                          <a:srgbClr val="000000"/>
                        </a:buClr>
                        <a:buSzPts val="1650"/>
                        <a:buFont typeface="Arial"/>
                        <a:buAutoNum type="arabicPeriod"/>
                      </a:pPr>
                      <a:r>
                        <a:rPr lang="en" sz="1650" u="none" cap="none" strike="noStrike"/>
                        <a:t>Identify the reason if any</a:t>
                      </a:r>
                      <a:endParaRPr sz="165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aphicFrame>
        <p:nvGraphicFramePr>
          <p:cNvPr id="191" name="Google Shape;191;p26"/>
          <p:cNvGraphicFramePr/>
          <p:nvPr/>
        </p:nvGraphicFramePr>
        <p:xfrm>
          <a:off x="51575" y="106050"/>
          <a:ext cx="3000000" cy="3000000"/>
        </p:xfrm>
        <a:graphic>
          <a:graphicData uri="http://schemas.openxmlformats.org/drawingml/2006/table">
            <a:tbl>
              <a:tblPr>
                <a:noFill/>
                <a:tableStyleId>{46FE7012-0DAE-422D-9F37-259F65A34BB3}</a:tableStyleId>
              </a:tblPr>
              <a:tblGrid>
                <a:gridCol w="1977125"/>
                <a:gridCol w="2360075"/>
                <a:gridCol w="2235950"/>
                <a:gridCol w="2280725"/>
              </a:tblGrid>
              <a:tr h="207550">
                <a:tc>
                  <a:txBody>
                    <a:bodyPr/>
                    <a:lstStyle/>
                    <a:p>
                      <a:pPr indent="-228600" lvl="0" marL="457200" marR="0" rtl="0" algn="l">
                        <a:lnSpc>
                          <a:spcPct val="115000"/>
                        </a:lnSpc>
                        <a:spcBef>
                          <a:spcPts val="0"/>
                        </a:spcBef>
                        <a:spcAft>
                          <a:spcPts val="0"/>
                        </a:spcAft>
                        <a:buClr>
                          <a:srgbClr val="000000"/>
                        </a:buClr>
                        <a:buSzPts val="850"/>
                        <a:buFont typeface="Arial"/>
                        <a:buNone/>
                      </a:pPr>
                      <a:r>
                        <a:t/>
                      </a:r>
                      <a:endParaRPr sz="850" u="none" cap="none" strike="noStrike">
                        <a:solidFill>
                          <a:schemeClr val="dk2"/>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Edge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Fog</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Cloud</a:t>
                      </a:r>
                      <a:endParaRPr sz="850" u="none" cap="none" strike="noStrike"/>
                    </a:p>
                  </a:txBody>
                  <a:tcPr marT="91425" marB="91425" marR="91425" marL="91425"/>
                </a:tc>
              </a:tr>
              <a:tr h="888175">
                <a:tc>
                  <a:txBody>
                    <a:bodyPr/>
                    <a:lstStyle/>
                    <a:p>
                      <a:pPr indent="0" lvl="0" marL="0" marR="0" rtl="0" algn="l">
                        <a:lnSpc>
                          <a:spcPct val="115000"/>
                        </a:lnSpc>
                        <a:spcBef>
                          <a:spcPts val="0"/>
                        </a:spcBef>
                        <a:spcAft>
                          <a:spcPts val="0"/>
                        </a:spcAft>
                        <a:buClr>
                          <a:srgbClr val="000000"/>
                        </a:buClr>
                        <a:buSzPts val="850"/>
                        <a:buFont typeface="Arial"/>
                        <a:buNone/>
                      </a:pPr>
                      <a:r>
                        <a:rPr lang="en" sz="850" u="none" cap="none" strike="noStrike">
                          <a:solidFill>
                            <a:schemeClr val="dk2"/>
                          </a:solidFill>
                        </a:rPr>
                        <a:t>Automate the process of measurement of remote parameters like flow, pressure temp and Ph value of the liquid flowing through the pipeline</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Install the sensors - flow, temp, pressure, ph for measurement</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Read the parameter with the sampling rate of every sec.</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Compute the average value</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Send it to the fog level device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Store the average value of all the parameters in tabular/structured format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t/>
                      </a:r>
                      <a:endParaRPr sz="850" u="none" cap="none" strike="noStrike"/>
                    </a:p>
                  </a:txBody>
                  <a:tcPr marT="91425" marB="91425" marR="91425" marL="91425"/>
                </a:tc>
              </a:tr>
              <a:tr h="676850">
                <a:tc>
                  <a:txBody>
                    <a:bodyPr/>
                    <a:lstStyle/>
                    <a:p>
                      <a:pPr indent="0" lvl="0" marL="0" marR="0" rtl="0" algn="l">
                        <a:lnSpc>
                          <a:spcPct val="115000"/>
                        </a:lnSpc>
                        <a:spcBef>
                          <a:spcPts val="0"/>
                        </a:spcBef>
                        <a:spcAft>
                          <a:spcPts val="0"/>
                        </a:spcAft>
                        <a:buClr>
                          <a:srgbClr val="000000"/>
                        </a:buClr>
                        <a:buSzPts val="850"/>
                        <a:buFont typeface="Arial"/>
                        <a:buNone/>
                      </a:pPr>
                      <a:r>
                        <a:rPr lang="en" sz="850" u="none" cap="none" strike="noStrike">
                          <a:solidFill>
                            <a:schemeClr val="dk2"/>
                          </a:solidFill>
                        </a:rPr>
                        <a:t>Collect the data and present the real time average value of the parameter to the supervisor on the field. Present the same to supervisor in control room</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chemeClr val="dk1"/>
                        </a:buClr>
                        <a:buSzPts val="850"/>
                        <a:buFont typeface="Arial"/>
                        <a:buAutoNum type="arabicPeriod"/>
                      </a:pPr>
                      <a:r>
                        <a:rPr lang="en" sz="850" u="none" cap="none" strike="noStrike">
                          <a:solidFill>
                            <a:schemeClr val="dk1"/>
                          </a:solidFill>
                        </a:rPr>
                        <a:t>Fetch the stored values in a structured format and present it to the supervisor in the field</a:t>
                      </a:r>
                      <a:endParaRPr sz="850" u="none" cap="none" strike="noStrike">
                        <a:solidFill>
                          <a:schemeClr val="dk1"/>
                        </a:solidFill>
                      </a:endParaRPr>
                    </a:p>
                    <a:p>
                      <a:pPr indent="0" lvl="0" marL="0" marR="0" rtl="0" algn="l">
                        <a:lnSpc>
                          <a:spcPct val="100000"/>
                        </a:lnSpc>
                        <a:spcBef>
                          <a:spcPts val="0"/>
                        </a:spcBef>
                        <a:spcAft>
                          <a:spcPts val="0"/>
                        </a:spcAft>
                        <a:buClr>
                          <a:srgbClr val="000000"/>
                        </a:buClr>
                        <a:buSzPts val="850"/>
                        <a:buFont typeface="Arial"/>
                        <a:buNone/>
                      </a:pPr>
                      <a:r>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solidFill>
                            <a:schemeClr val="dk1"/>
                          </a:solidFill>
                        </a:rPr>
                        <a:t>Fetch the stored values in a structured format to be presented to the supervisor in the control room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Send the data to cloud for further processing </a:t>
                      </a:r>
                      <a:endParaRPr sz="850" u="none" cap="none" strike="noStrike"/>
                    </a:p>
                  </a:txBody>
                  <a:tcPr marT="91425" marB="91425" marR="91425" marL="91425"/>
                </a:tc>
              </a:tr>
              <a:tr h="660900">
                <a:tc>
                  <a:txBody>
                    <a:bodyPr/>
                    <a:lstStyle/>
                    <a:p>
                      <a:pPr indent="0" lvl="0" marL="0" marR="0" rtl="0" algn="l">
                        <a:lnSpc>
                          <a:spcPct val="115000"/>
                        </a:lnSpc>
                        <a:spcBef>
                          <a:spcPts val="0"/>
                        </a:spcBef>
                        <a:spcAft>
                          <a:spcPts val="0"/>
                        </a:spcAft>
                        <a:buClr>
                          <a:srgbClr val="000000"/>
                        </a:buClr>
                        <a:buSzPts val="850"/>
                        <a:buFont typeface="Arial"/>
                        <a:buNone/>
                      </a:pPr>
                      <a:r>
                        <a:rPr lang="en" sz="850" u="none" cap="none" strike="noStrike">
                          <a:solidFill>
                            <a:schemeClr val="dk2"/>
                          </a:solidFill>
                        </a:rPr>
                        <a:t>Detect the anomalies and notify the concerned persons. Compare the same with the historical data</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Compare the data with the set point to detect the anomalies</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Notify the anomalies to the supervisor</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Detect the critical situation and notify</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Get the details of the occurrences of the anomalies. Update the records and send it to the cloud for comparison purposes and  </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Analyse the anomalies in the larger window frame</a:t>
                      </a:r>
                      <a:endParaRPr sz="850" u="none" cap="none" strike="noStrike"/>
                    </a:p>
                  </a:txBody>
                  <a:tcPr marT="91425" marB="91425" marR="91425" marL="91425"/>
                </a:tc>
              </a:tr>
              <a:tr h="608550">
                <a:tc>
                  <a:txBody>
                    <a:bodyPr/>
                    <a:lstStyle/>
                    <a:p>
                      <a:pPr indent="0" lvl="0" marL="0" marR="0" rtl="0" algn="l">
                        <a:lnSpc>
                          <a:spcPct val="115000"/>
                        </a:lnSpc>
                        <a:spcBef>
                          <a:spcPts val="0"/>
                        </a:spcBef>
                        <a:spcAft>
                          <a:spcPts val="0"/>
                        </a:spcAft>
                        <a:buClr>
                          <a:srgbClr val="000000"/>
                        </a:buClr>
                        <a:buSzPts val="850"/>
                        <a:buFont typeface="Arial"/>
                        <a:buNone/>
                      </a:pPr>
                      <a:r>
                        <a:rPr lang="en" sz="850" u="none" cap="none" strike="noStrike">
                          <a:solidFill>
                            <a:schemeClr val="dk2"/>
                          </a:solidFill>
                        </a:rPr>
                        <a:t>Update the Schedule for the maintenance</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Notify the scheduled activities</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chemeClr val="dk1"/>
                        </a:buClr>
                        <a:buSzPts val="850"/>
                        <a:buFont typeface="Arial"/>
                        <a:buAutoNum type="arabicPeriod"/>
                      </a:pPr>
                      <a:r>
                        <a:rPr lang="en" sz="850" u="none" cap="none" strike="noStrike">
                          <a:solidFill>
                            <a:schemeClr val="dk1"/>
                          </a:solidFill>
                        </a:rPr>
                        <a:t>Fetch the schedule from the cloud and send it to the field </a:t>
                      </a:r>
                      <a:endParaRPr sz="850" u="none" cap="none" strike="noStrike">
                        <a:solidFill>
                          <a:schemeClr val="dk1"/>
                        </a:solidFill>
                      </a:endParaRPr>
                    </a:p>
                    <a:p>
                      <a:pPr indent="-282575" lvl="0" marL="457200" marR="0" rtl="0" algn="l">
                        <a:lnSpc>
                          <a:spcPct val="100000"/>
                        </a:lnSpc>
                        <a:spcBef>
                          <a:spcPts val="0"/>
                        </a:spcBef>
                        <a:spcAft>
                          <a:spcPts val="0"/>
                        </a:spcAft>
                        <a:buClr>
                          <a:schemeClr val="dk1"/>
                        </a:buClr>
                        <a:buSzPts val="850"/>
                        <a:buFont typeface="Arial"/>
                        <a:buAutoNum type="arabicPeriod"/>
                      </a:pPr>
                      <a:r>
                        <a:rPr lang="en" sz="850" u="none" cap="none" strike="noStrike">
                          <a:solidFill>
                            <a:schemeClr val="dk1"/>
                          </a:solidFill>
                        </a:rPr>
                        <a:t>Notify the scheduled activities to the local people and control room</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rPr lang="en" sz="850" u="none" cap="none" strike="noStrike"/>
                        <a:t>Use the analysis done for scheduling the maintenance</a:t>
                      </a:r>
                      <a:endParaRPr sz="850" u="none" cap="none" strike="noStrike"/>
                    </a:p>
                  </a:txBody>
                  <a:tcPr marT="91425" marB="91425" marR="91425" marL="91425"/>
                </a:tc>
              </a:tr>
              <a:tr h="802225">
                <a:tc>
                  <a:txBody>
                    <a:bodyPr/>
                    <a:lstStyle/>
                    <a:p>
                      <a:pPr indent="0" lvl="0" marL="0" marR="0" rtl="0" algn="l">
                        <a:lnSpc>
                          <a:spcPct val="115000"/>
                        </a:lnSpc>
                        <a:spcBef>
                          <a:spcPts val="0"/>
                        </a:spcBef>
                        <a:spcAft>
                          <a:spcPts val="0"/>
                        </a:spcAft>
                        <a:buClr>
                          <a:srgbClr val="000000"/>
                        </a:buClr>
                        <a:buSzPts val="850"/>
                        <a:buFont typeface="Arial"/>
                        <a:buNone/>
                      </a:pPr>
                      <a:r>
                        <a:rPr lang="en" sz="850" u="none" cap="none" strike="noStrike">
                          <a:solidFill>
                            <a:schemeClr val="dk2"/>
                          </a:solidFill>
                        </a:rPr>
                        <a:t>Compare the up and down time and the quantity delivered through various pipelines over one years of span</a:t>
                      </a:r>
                      <a:endParaRPr sz="85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50"/>
                        <a:buFont typeface="Arial"/>
                        <a:buNone/>
                      </a:pPr>
                      <a:r>
                        <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solidFill>
                            <a:schemeClr val="dk1"/>
                          </a:solidFill>
                        </a:rPr>
                        <a:t>Identify if the sensor is live or dead - through inference</a:t>
                      </a:r>
                      <a:endParaRPr sz="850" u="none" cap="none" strike="noStrike">
                        <a:solidFill>
                          <a:schemeClr val="dk1"/>
                        </a:solidFill>
                      </a:endParaRPr>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And update the record of up or downtime of the pipeline along with the maintenance schedule.</a:t>
                      </a:r>
                      <a:endParaRPr sz="850" u="none" cap="none" strike="noStrike"/>
                    </a:p>
                  </a:txBody>
                  <a:tcPr marT="91425" marB="91425" marR="91425" marL="91425"/>
                </a:tc>
                <a:tc>
                  <a:txBody>
                    <a:bodyPr/>
                    <a:lstStyle/>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Analyse the down time</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Analyse the quantity delivered by each pipeline</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Analyse the throughput of every pipeline and downtime</a:t>
                      </a:r>
                      <a:endParaRPr sz="850" u="none" cap="none" strike="noStrike"/>
                    </a:p>
                    <a:p>
                      <a:pPr indent="-282575" lvl="0" marL="457200" marR="0" rtl="0" algn="l">
                        <a:lnSpc>
                          <a:spcPct val="100000"/>
                        </a:lnSpc>
                        <a:spcBef>
                          <a:spcPts val="0"/>
                        </a:spcBef>
                        <a:spcAft>
                          <a:spcPts val="0"/>
                        </a:spcAft>
                        <a:buClr>
                          <a:srgbClr val="000000"/>
                        </a:buClr>
                        <a:buSzPts val="850"/>
                        <a:buFont typeface="Arial"/>
                        <a:buAutoNum type="arabicPeriod"/>
                      </a:pPr>
                      <a:r>
                        <a:rPr lang="en" sz="850" u="none" cap="none" strike="noStrike"/>
                        <a:t>Identify the reason if any</a:t>
                      </a:r>
                      <a:endParaRPr sz="850" u="none" cap="none" strike="noStrike"/>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217425" y="126900"/>
            <a:ext cx="8717400" cy="4889700"/>
          </a:xfrm>
          <a:prstGeom prst="rect">
            <a:avLst/>
          </a:prstGeom>
          <a:noFill/>
          <a:ln>
            <a:noFill/>
          </a:ln>
        </p:spPr>
        <p:txBody>
          <a:bodyPr anchorCtr="0" anchor="t" bIns="91425" lIns="91425" spcFirstLastPara="1" rIns="91425" wrap="square" tIns="91425">
            <a:noAutofit/>
          </a:bodyPr>
          <a:lstStyle/>
          <a:p>
            <a:pPr indent="-334803" lvl="0" marL="457200" rtl="0" algn="l">
              <a:lnSpc>
                <a:spcPct val="110000"/>
              </a:lnSpc>
              <a:spcBef>
                <a:spcPts val="0"/>
              </a:spcBef>
              <a:spcAft>
                <a:spcPts val="0"/>
              </a:spcAft>
              <a:buClr>
                <a:srgbClr val="3F4245"/>
              </a:buClr>
              <a:buSzPts val="1673"/>
              <a:buFont typeface="Calibri"/>
              <a:buAutoNum type="arabicPeriod"/>
            </a:pPr>
            <a:r>
              <a:rPr b="1" lang="en" sz="1671">
                <a:solidFill>
                  <a:srgbClr val="3F4245"/>
                </a:solidFill>
                <a:highlight>
                  <a:schemeClr val="lt1"/>
                </a:highlight>
                <a:latin typeface="Calibri"/>
                <a:ea typeface="Calibri"/>
                <a:cs typeface="Calibri"/>
                <a:sym typeface="Calibri"/>
              </a:rPr>
              <a:t>Autonomous Vehicles </a:t>
            </a:r>
            <a:r>
              <a:rPr lang="en" sz="1671">
                <a:solidFill>
                  <a:srgbClr val="3F4245"/>
                </a:solidFill>
                <a:highlight>
                  <a:schemeClr val="lt1"/>
                </a:highlight>
                <a:latin typeface="Calibri"/>
                <a:ea typeface="Calibri"/>
                <a:cs typeface="Calibri"/>
                <a:sym typeface="Calibri"/>
              </a:rPr>
              <a:t>Requirements - The vehicle should be able to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Autonomous vehicles will operate in concert with other </a:t>
            </a:r>
            <a:r>
              <a:rPr lang="en" sz="1671" u="sng">
                <a:solidFill>
                  <a:srgbClr val="1F7FA5"/>
                </a:solidFill>
                <a:highlight>
                  <a:schemeClr val="lt1"/>
                </a:highlight>
                <a:latin typeface="Calibri"/>
                <a:ea typeface="Calibri"/>
                <a:cs typeface="Calibri"/>
                <a:sym typeface="Calibri"/>
                <a:hlinkClick r:id="rId3">
                  <a:extLst>
                    <a:ext uri="{A12FA001-AC4F-418D-AE19-62706E023703}">
                      <ahyp:hlinkClr val="tx"/>
                    </a:ext>
                  </a:extLst>
                </a:hlinkClick>
              </a:rPr>
              <a:t>connected vehicles</a:t>
            </a:r>
            <a:r>
              <a:rPr lang="en" sz="1671">
                <a:solidFill>
                  <a:srgbClr val="3F4245"/>
                </a:solidFill>
                <a:highlight>
                  <a:schemeClr val="lt1"/>
                </a:highlight>
                <a:latin typeface="Calibri"/>
                <a:ea typeface="Calibri"/>
                <a:cs typeface="Calibri"/>
                <a:sym typeface="Calibri"/>
              </a:rPr>
              <a:t>, </a:t>
            </a:r>
            <a:endParaRPr sz="1671">
              <a:solidFill>
                <a:srgbClr val="3F4245"/>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traffic management systems, </a:t>
            </a:r>
            <a:endParaRPr sz="1671">
              <a:solidFill>
                <a:srgbClr val="FF0000"/>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roadside units and </a:t>
            </a:r>
            <a:endParaRPr sz="1671">
              <a:solidFill>
                <a:srgbClr val="FF0000"/>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pedestrians on busy thoroughfares and at intersections</a:t>
            </a:r>
            <a:r>
              <a:rPr lang="en" sz="1671">
                <a:solidFill>
                  <a:srgbClr val="3F4245"/>
                </a:solidFill>
                <a:highlight>
                  <a:schemeClr val="lt1"/>
                </a:highlight>
                <a:latin typeface="Calibri"/>
                <a:ea typeface="Calibri"/>
                <a:cs typeface="Calibri"/>
                <a:sym typeface="Calibri"/>
              </a:rPr>
              <a:t>.</a:t>
            </a:r>
            <a:endParaRPr sz="2137"/>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Detect the presence of the obstacles and control the speed and direction accordingly</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Give </a:t>
            </a:r>
            <a:r>
              <a:rPr b="1" lang="en" sz="1671">
                <a:solidFill>
                  <a:srgbClr val="FF0000"/>
                </a:solidFill>
                <a:highlight>
                  <a:schemeClr val="lt1"/>
                </a:highlight>
                <a:latin typeface="Calibri"/>
                <a:ea typeface="Calibri"/>
                <a:cs typeface="Calibri"/>
                <a:sym typeface="Calibri"/>
              </a:rPr>
              <a:t>lane-departure warning and and be able to do self-parking</a:t>
            </a:r>
            <a:r>
              <a:rPr lang="en" sz="1671">
                <a:solidFill>
                  <a:srgbClr val="3F4245"/>
                </a:solidFill>
                <a:highlight>
                  <a:schemeClr val="lt1"/>
                </a:highlight>
                <a:latin typeface="Calibri"/>
                <a:ea typeface="Calibri"/>
                <a:cs typeface="Calibri"/>
                <a:sym typeface="Calibri"/>
              </a:rPr>
              <a:t>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Send the route information to the central system for storage and to be made available to the supervisor to monitor the performance of the vehicle in real time</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Data will be accessed by various other zonal people for R &amp; D</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performance of the vehicle will be monitored and the vehicle will be tracked in real time to detect any unforeseen situation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history of the vehicle performance need to be maintained and the abstract level information in the form of fuel used, time taken to cover different routes along with route information mapped to GPS, accidents taken place if any, etc will be sent to the R &amp; D department situated in other city/country</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records of modification taken place to improve the performance of the vehicle also to be maintained at the central level</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Keep a track of sensor failure over the period of time</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etc</a:t>
            </a:r>
            <a:endParaRPr sz="1671">
              <a:solidFill>
                <a:srgbClr val="3F4245"/>
              </a:solidFill>
              <a:highlight>
                <a:schemeClr val="lt1"/>
              </a:highlight>
              <a:latin typeface="Calibri"/>
              <a:ea typeface="Calibri"/>
              <a:cs typeface="Calibri"/>
              <a:sym typeface="Calibri"/>
            </a:endParaRPr>
          </a:p>
          <a:p>
            <a:pPr indent="0" lvl="0" marL="0" rtl="0" algn="l">
              <a:lnSpc>
                <a:spcPct val="95000"/>
              </a:lnSpc>
              <a:spcBef>
                <a:spcPts val="0"/>
              </a:spcBef>
              <a:spcAft>
                <a:spcPts val="1200"/>
              </a:spcAft>
              <a:buSzPts val="852"/>
              <a:buNone/>
            </a:pPr>
            <a:r>
              <a:t/>
            </a:r>
            <a:endParaRPr sz="1595"/>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3">
            <a:alphaModFix/>
          </a:blip>
          <a:srcRect b="0" l="0" r="0" t="0"/>
          <a:stretch/>
        </p:blipFill>
        <p:spPr>
          <a:xfrm>
            <a:off x="159675" y="281475"/>
            <a:ext cx="8826126" cy="465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rotWithShape="1">
          <a:blip r:embed="rId3">
            <a:alphaModFix/>
          </a:blip>
          <a:srcRect b="0" l="0" r="0" t="0"/>
          <a:stretch/>
        </p:blipFill>
        <p:spPr>
          <a:xfrm>
            <a:off x="903550" y="219075"/>
            <a:ext cx="6524625" cy="470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3"/>
          <p:cNvSpPr txBox="1"/>
          <p:nvPr>
            <p:ph type="title"/>
          </p:nvPr>
        </p:nvSpPr>
        <p:spPr>
          <a:xfrm>
            <a:off x="311700" y="1485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1800"/>
              <a:t>IOT DATA MANAGEMENT AND COMPUTE STACK</a:t>
            </a:r>
            <a:endParaRPr b="1"/>
          </a:p>
        </p:txBody>
      </p:sp>
      <p:sp>
        <p:nvSpPr>
          <p:cNvPr id="65" name="Google Shape;65;p3"/>
          <p:cNvSpPr txBox="1"/>
          <p:nvPr>
            <p:ph idx="1" type="body"/>
          </p:nvPr>
        </p:nvSpPr>
        <p:spPr>
          <a:xfrm>
            <a:off x="217425" y="721200"/>
            <a:ext cx="8717400" cy="4263000"/>
          </a:xfrm>
          <a:prstGeom prst="rect">
            <a:avLst/>
          </a:prstGeom>
          <a:noFill/>
          <a:ln>
            <a:noFill/>
          </a:ln>
        </p:spPr>
        <p:txBody>
          <a:bodyPr anchorCtr="0" anchor="t" bIns="91425" lIns="91425" spcFirstLastPara="1" rIns="91425" wrap="square" tIns="91425">
            <a:noAutofit/>
          </a:bodyPr>
          <a:lstStyle/>
          <a:p>
            <a:pPr indent="-323532" lvl="0" marL="457200" rtl="0" algn="l">
              <a:lnSpc>
                <a:spcPct val="105000"/>
              </a:lnSpc>
              <a:spcBef>
                <a:spcPts val="0"/>
              </a:spcBef>
              <a:spcAft>
                <a:spcPts val="0"/>
              </a:spcAft>
              <a:buClr>
                <a:srgbClr val="333333"/>
              </a:buClr>
              <a:buSzPts val="1495"/>
              <a:buChar char="●"/>
            </a:pPr>
            <a:r>
              <a:rPr lang="en" sz="1495">
                <a:solidFill>
                  <a:srgbClr val="333333"/>
                </a:solidFill>
              </a:rPr>
              <a:t>The </a:t>
            </a:r>
            <a:r>
              <a:rPr lang="en" sz="1495">
                <a:solidFill>
                  <a:srgbClr val="FF0000"/>
                </a:solidFill>
              </a:rPr>
              <a:t>massive scale of IoT networks is fundamentally driving </a:t>
            </a:r>
            <a:r>
              <a:rPr lang="en" sz="1495">
                <a:solidFill>
                  <a:srgbClr val="333333"/>
                </a:solidFill>
              </a:rPr>
              <a:t>new architectures. As per the projections by Cisco nearly </a:t>
            </a:r>
            <a:r>
              <a:rPr lang="en" sz="1495">
                <a:solidFill>
                  <a:srgbClr val="FF0000"/>
                </a:solidFill>
              </a:rPr>
              <a:t>50 billion devices will be connected to the IoT</a:t>
            </a:r>
            <a:r>
              <a:rPr lang="en" sz="1495">
                <a:solidFill>
                  <a:srgbClr val="333333"/>
                </a:solidFill>
              </a:rPr>
              <a:t> networks by the year 2020.</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333333"/>
                </a:solidFill>
              </a:rPr>
              <a:t>In fact, the </a:t>
            </a:r>
            <a:r>
              <a:rPr lang="en" sz="1495">
                <a:solidFill>
                  <a:srgbClr val="FF0000"/>
                </a:solidFill>
              </a:rPr>
              <a:t>data generated by IoT sensors is one of the single biggest challenges</a:t>
            </a:r>
            <a:r>
              <a:rPr lang="en" sz="1495">
                <a:solidFill>
                  <a:srgbClr val="333333"/>
                </a:solidFill>
              </a:rPr>
              <a:t> in building an IoT system.</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333333"/>
                </a:solidFill>
              </a:rPr>
              <a:t>In the case of modern IT networks, the data sourced by a computer or server is typically generated by the client/server communications model, and it serves the needs of the application.</a:t>
            </a:r>
            <a:endParaRPr sz="1495">
              <a:solidFill>
                <a:srgbClr val="333333"/>
              </a:solidFill>
            </a:endParaRPr>
          </a:p>
          <a:p>
            <a:pPr indent="-323532" lvl="0" marL="457200" rtl="0" algn="l">
              <a:lnSpc>
                <a:spcPct val="105000"/>
              </a:lnSpc>
              <a:spcBef>
                <a:spcPts val="0"/>
              </a:spcBef>
              <a:spcAft>
                <a:spcPts val="0"/>
              </a:spcAft>
              <a:buClr>
                <a:srgbClr val="333333"/>
              </a:buClr>
              <a:buSzPts val="1495"/>
              <a:buChar char="●"/>
            </a:pPr>
            <a:r>
              <a:rPr lang="en" sz="1495">
                <a:solidFill>
                  <a:srgbClr val="FF0000"/>
                </a:solidFill>
              </a:rPr>
              <a:t>In sensor networks</a:t>
            </a:r>
            <a:r>
              <a:rPr lang="en" sz="1495">
                <a:solidFill>
                  <a:srgbClr val="333333"/>
                </a:solidFill>
              </a:rPr>
              <a:t>, the vast majority of </a:t>
            </a:r>
            <a:r>
              <a:rPr lang="en" sz="1495">
                <a:solidFill>
                  <a:srgbClr val="FF0000"/>
                </a:solidFill>
              </a:rPr>
              <a:t>data generated is unstructured</a:t>
            </a:r>
            <a:r>
              <a:rPr lang="en" sz="1495">
                <a:solidFill>
                  <a:srgbClr val="333333"/>
                </a:solidFill>
              </a:rPr>
              <a:t> and of </a:t>
            </a:r>
            <a:r>
              <a:rPr lang="en" sz="1495" u="sng">
                <a:solidFill>
                  <a:srgbClr val="333333"/>
                </a:solidFill>
              </a:rPr>
              <a:t>very little use on its own</a:t>
            </a:r>
            <a:r>
              <a:rPr lang="en" sz="1495">
                <a:solidFill>
                  <a:srgbClr val="333333"/>
                </a:solidFill>
              </a:rPr>
              <a:t>.</a:t>
            </a:r>
            <a:endParaRPr sz="149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In most cases, the </a:t>
            </a:r>
            <a:r>
              <a:rPr lang="en" sz="1185">
                <a:solidFill>
                  <a:srgbClr val="0000FF"/>
                </a:solidFill>
              </a:rPr>
              <a:t>processing location is outside the smart object</a:t>
            </a:r>
            <a:r>
              <a:rPr lang="en" sz="1185">
                <a:solidFill>
                  <a:srgbClr val="333333"/>
                </a:solidFill>
              </a:rPr>
              <a:t>. A natural location for this </a:t>
            </a:r>
            <a:r>
              <a:rPr lang="en" sz="1185">
                <a:solidFill>
                  <a:srgbClr val="0000FF"/>
                </a:solidFill>
              </a:rPr>
              <a:t>processing activity is the cloud.</a:t>
            </a:r>
            <a:endParaRPr sz="1185">
              <a:solidFill>
                <a:srgbClr val="0000FF"/>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Smart objects </a:t>
            </a:r>
            <a:r>
              <a:rPr lang="en" sz="1185" u="sng">
                <a:solidFill>
                  <a:srgbClr val="333333"/>
                </a:solidFill>
              </a:rPr>
              <a:t>need to connect to the cloud, and data processing is centralized</a:t>
            </a:r>
            <a:r>
              <a:rPr lang="en" sz="1185">
                <a:solidFill>
                  <a:srgbClr val="333333"/>
                </a:solidFill>
              </a:rPr>
              <a:t>.</a:t>
            </a:r>
            <a:endParaRPr sz="118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One advantage of this model is </a:t>
            </a:r>
            <a:r>
              <a:rPr lang="en" sz="1185" u="sng">
                <a:solidFill>
                  <a:srgbClr val="333333"/>
                </a:solidFill>
              </a:rPr>
              <a:t>simplicity</a:t>
            </a:r>
            <a:r>
              <a:rPr lang="en" sz="1185">
                <a:solidFill>
                  <a:srgbClr val="333333"/>
                </a:solidFill>
              </a:rPr>
              <a:t>. Objects just need to connect to a central cloud application.</a:t>
            </a:r>
            <a:endParaRPr sz="1185">
              <a:solidFill>
                <a:srgbClr val="333333"/>
              </a:solidFill>
            </a:endParaRPr>
          </a:p>
          <a:p>
            <a:pPr indent="-303847" lvl="1" marL="914400" rtl="0" algn="l">
              <a:lnSpc>
                <a:spcPct val="105000"/>
              </a:lnSpc>
              <a:spcBef>
                <a:spcPts val="0"/>
              </a:spcBef>
              <a:spcAft>
                <a:spcPts val="0"/>
              </a:spcAft>
              <a:buClr>
                <a:srgbClr val="333333"/>
              </a:buClr>
              <a:buSzPts val="1185"/>
              <a:buChar char="○"/>
            </a:pPr>
            <a:r>
              <a:rPr lang="en" sz="1185">
                <a:solidFill>
                  <a:srgbClr val="333333"/>
                </a:solidFill>
              </a:rPr>
              <a:t>This model also has </a:t>
            </a:r>
            <a:r>
              <a:rPr b="1" lang="en" sz="1185">
                <a:solidFill>
                  <a:srgbClr val="333333"/>
                </a:solidFill>
              </a:rPr>
              <a:t>some limitations.</a:t>
            </a:r>
            <a:endParaRPr b="1" sz="1185">
              <a:solidFill>
                <a:srgbClr val="333333"/>
              </a:solidFill>
            </a:endParaRPr>
          </a:p>
          <a:p>
            <a:pPr indent="-303846" lvl="2" marL="1371600" rtl="0" algn="l">
              <a:lnSpc>
                <a:spcPct val="105000"/>
              </a:lnSpc>
              <a:spcBef>
                <a:spcPts val="0"/>
              </a:spcBef>
              <a:spcAft>
                <a:spcPts val="0"/>
              </a:spcAft>
              <a:buClr>
                <a:srgbClr val="333333"/>
              </a:buClr>
              <a:buSzPts val="1185"/>
              <a:buChar char="■"/>
            </a:pPr>
            <a:r>
              <a:rPr b="1" lang="en" sz="1185">
                <a:solidFill>
                  <a:srgbClr val="333333"/>
                </a:solidFill>
              </a:rPr>
              <a:t>The data volume increases with more number of smart objects being connected to the network which in turn creates a new requirements.</a:t>
            </a:r>
            <a:endParaRPr b="1" sz="1185">
              <a:solidFill>
                <a:srgbClr val="333333"/>
              </a:solidFill>
            </a:endParaRPr>
          </a:p>
          <a:p>
            <a:pPr indent="0" lvl="0" marL="0" rtl="0" algn="l">
              <a:lnSpc>
                <a:spcPct val="105000"/>
              </a:lnSpc>
              <a:spcBef>
                <a:spcPts val="1200"/>
              </a:spcBef>
              <a:spcAft>
                <a:spcPts val="1200"/>
              </a:spcAft>
              <a:buSzPts val="852"/>
              <a:buNone/>
            </a:pPr>
            <a:r>
              <a:t/>
            </a:r>
            <a:endParaRPr sz="1495">
              <a:solidFill>
                <a:srgbClr val="33333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0"/>
          <p:cNvPicPr preferRelativeResize="0"/>
          <p:nvPr/>
        </p:nvPicPr>
        <p:blipFill rotWithShape="1">
          <a:blip r:embed="rId3">
            <a:alphaModFix/>
          </a:blip>
          <a:srcRect b="0" l="0" r="0" t="0"/>
          <a:stretch/>
        </p:blipFill>
        <p:spPr>
          <a:xfrm>
            <a:off x="1030850" y="152400"/>
            <a:ext cx="6684551"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b="0" l="0" r="0" t="0"/>
          <a:stretch/>
        </p:blipFill>
        <p:spPr>
          <a:xfrm>
            <a:off x="152400" y="152400"/>
            <a:ext cx="8839199" cy="4483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b="0" l="0" r="0" t="0"/>
          <a:stretch/>
        </p:blipFill>
        <p:spPr>
          <a:xfrm>
            <a:off x="280225" y="119550"/>
            <a:ext cx="8397925" cy="490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rotWithShape="1">
          <a:blip r:embed="rId3">
            <a:alphaModFix/>
          </a:blip>
          <a:srcRect b="0" l="0" r="0" t="0"/>
          <a:stretch/>
        </p:blipFill>
        <p:spPr>
          <a:xfrm>
            <a:off x="152400" y="152400"/>
            <a:ext cx="8441474" cy="4890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rotWithShape="1">
          <a:blip r:embed="rId3">
            <a:alphaModFix/>
          </a:blip>
          <a:srcRect b="0" l="0" r="0" t="0"/>
          <a:stretch/>
        </p:blipFill>
        <p:spPr>
          <a:xfrm>
            <a:off x="152400" y="152400"/>
            <a:ext cx="8369500" cy="4686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rotWithShape="1">
          <a:blip r:embed="rId3">
            <a:alphaModFix/>
          </a:blip>
          <a:srcRect b="0" l="0" r="0" t="0"/>
          <a:stretch/>
        </p:blipFill>
        <p:spPr>
          <a:xfrm>
            <a:off x="840425" y="131100"/>
            <a:ext cx="6543950" cy="4813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7"/>
          <p:cNvPicPr preferRelativeResize="0"/>
          <p:nvPr/>
        </p:nvPicPr>
        <p:blipFill rotWithShape="1">
          <a:blip r:embed="rId3">
            <a:alphaModFix/>
          </a:blip>
          <a:srcRect b="0" l="0" r="0" t="0"/>
          <a:stretch/>
        </p:blipFill>
        <p:spPr>
          <a:xfrm>
            <a:off x="152400" y="152400"/>
            <a:ext cx="8792950" cy="4406825"/>
          </a:xfrm>
          <a:prstGeom prst="rect">
            <a:avLst/>
          </a:prstGeom>
          <a:noFill/>
          <a:ln>
            <a:noFill/>
          </a:ln>
        </p:spPr>
      </p:pic>
      <p:sp>
        <p:nvSpPr>
          <p:cNvPr id="242" name="Google Shape;242;p37"/>
          <p:cNvSpPr txBox="1"/>
          <p:nvPr/>
        </p:nvSpPr>
        <p:spPr>
          <a:xfrm>
            <a:off x="2673750" y="4681800"/>
            <a:ext cx="412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Intelligent transportation system</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1941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 of FOG </a:t>
            </a:r>
            <a:endParaRPr/>
          </a:p>
        </p:txBody>
      </p:sp>
      <p:sp>
        <p:nvSpPr>
          <p:cNvPr id="248" name="Google Shape;248;p38"/>
          <p:cNvSpPr txBox="1"/>
          <p:nvPr>
            <p:ph idx="1" type="body"/>
          </p:nvPr>
        </p:nvSpPr>
        <p:spPr>
          <a:xfrm>
            <a:off x="311700" y="766825"/>
            <a:ext cx="8686800" cy="4286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Clr>
                <a:schemeClr val="dk1"/>
              </a:buClr>
              <a:buSzPts val="1100"/>
              <a:buFont typeface="Arial"/>
              <a:buNone/>
            </a:pPr>
            <a:r>
              <a:rPr b="1" lang="en" sz="1700">
                <a:solidFill>
                  <a:srgbClr val="202124"/>
                </a:solidFill>
                <a:highlight>
                  <a:srgbClr val="FFFFFF"/>
                </a:highlight>
                <a:latin typeface="Calibri"/>
                <a:ea typeface="Calibri"/>
                <a:cs typeface="Calibri"/>
                <a:sym typeface="Calibri"/>
              </a:rPr>
              <a:t>1. Smart homes</a:t>
            </a:r>
            <a:r>
              <a:rPr lang="en" sz="1700">
                <a:solidFill>
                  <a:srgbClr val="0D0D0D"/>
                </a:solidFill>
                <a:highlight>
                  <a:srgbClr val="FFFFFF"/>
                </a:highlight>
                <a:latin typeface="Calibri"/>
                <a:ea typeface="Calibri"/>
                <a:cs typeface="Calibri"/>
                <a:sym typeface="Calibri"/>
              </a:rPr>
              <a:t> </a:t>
            </a:r>
            <a:r>
              <a:rPr lang="en" sz="1700">
                <a:solidFill>
                  <a:srgbClr val="202124"/>
                </a:solidFill>
                <a:highlight>
                  <a:srgbClr val="FFFFFF"/>
                </a:highlight>
                <a:latin typeface="Calibri"/>
                <a:ea typeface="Calibri"/>
                <a:cs typeface="Calibri"/>
                <a:sym typeface="Calibri"/>
              </a:rPr>
              <a:t>One of the most common fog computing use cases is a smart home. A smart home consists of </a:t>
            </a:r>
            <a:endParaRPr sz="1700">
              <a:solidFill>
                <a:srgbClr val="202124"/>
              </a:solidFill>
              <a:highlight>
                <a:srgbClr val="FFFFFF"/>
              </a:highlight>
              <a:latin typeface="Calibri"/>
              <a:ea typeface="Calibri"/>
              <a:cs typeface="Calibri"/>
              <a:sym typeface="Calibri"/>
            </a:endParaRPr>
          </a:p>
          <a:p>
            <a:pPr indent="-336550" lvl="0" marL="1371600" rtl="0" algn="l">
              <a:lnSpc>
                <a:spcPct val="100000"/>
              </a:lnSpc>
              <a:spcBef>
                <a:spcPts val="3000"/>
              </a:spcBef>
              <a:spcAft>
                <a:spcPts val="0"/>
              </a:spcAft>
              <a:buClr>
                <a:srgbClr val="202124"/>
              </a:buClr>
              <a:buSzPts val="1700"/>
              <a:buFont typeface="Calibri"/>
              <a:buChar char="●"/>
            </a:pPr>
            <a:r>
              <a:rPr lang="en" sz="1700">
                <a:solidFill>
                  <a:srgbClr val="202124"/>
                </a:solidFill>
                <a:highlight>
                  <a:srgbClr val="FFFFFF"/>
                </a:highlight>
                <a:latin typeface="Calibri"/>
                <a:ea typeface="Calibri"/>
                <a:cs typeface="Calibri"/>
                <a:sym typeface="Calibri"/>
              </a:rPr>
              <a:t>a </a:t>
            </a:r>
            <a:r>
              <a:rPr lang="en" sz="1700">
                <a:solidFill>
                  <a:srgbClr val="FF0000"/>
                </a:solidFill>
                <a:highlight>
                  <a:srgbClr val="FFFFFF"/>
                </a:highlight>
                <a:latin typeface="Calibri"/>
                <a:ea typeface="Calibri"/>
                <a:cs typeface="Calibri"/>
                <a:sym typeface="Calibri"/>
              </a:rPr>
              <a:t>technology-controlled ventilation and heating system </a:t>
            </a:r>
            <a:r>
              <a:rPr lang="en" sz="1700">
                <a:solidFill>
                  <a:srgbClr val="202124"/>
                </a:solidFill>
                <a:highlight>
                  <a:srgbClr val="FFFFFF"/>
                </a:highlight>
                <a:latin typeface="Calibri"/>
                <a:ea typeface="Calibri"/>
                <a:cs typeface="Calibri"/>
                <a:sym typeface="Calibri"/>
              </a:rPr>
              <a:t>such as the Nest Learning Thermostat, </a:t>
            </a:r>
            <a:endParaRPr sz="1700">
              <a:solidFill>
                <a:srgbClr val="202124"/>
              </a:solidFill>
              <a:highlight>
                <a:srgbClr val="FFFFFF"/>
              </a:highlight>
              <a:latin typeface="Calibri"/>
              <a:ea typeface="Calibri"/>
              <a:cs typeface="Calibri"/>
              <a:sym typeface="Calibri"/>
            </a:endParaRPr>
          </a:p>
          <a:p>
            <a:pPr indent="-336550" lvl="0" marL="1371600" rtl="0" algn="l">
              <a:lnSpc>
                <a:spcPct val="100000"/>
              </a:lnSpc>
              <a:spcBef>
                <a:spcPts val="0"/>
              </a:spcBef>
              <a:spcAft>
                <a:spcPts val="0"/>
              </a:spcAft>
              <a:buClr>
                <a:srgbClr val="202124"/>
              </a:buClr>
              <a:buSzPts val="1700"/>
              <a:buFont typeface="Calibri"/>
              <a:buChar char="●"/>
            </a:pPr>
            <a:r>
              <a:rPr lang="en" sz="1700">
                <a:solidFill>
                  <a:srgbClr val="FF0000"/>
                </a:solidFill>
                <a:highlight>
                  <a:srgbClr val="FFFFFF"/>
                </a:highlight>
                <a:latin typeface="Calibri"/>
                <a:ea typeface="Calibri"/>
                <a:cs typeface="Calibri"/>
                <a:sym typeface="Calibri"/>
              </a:rPr>
              <a:t>smart lighting,</a:t>
            </a:r>
            <a:r>
              <a:rPr lang="en" sz="1700">
                <a:solidFill>
                  <a:srgbClr val="202124"/>
                </a:solidFill>
                <a:highlight>
                  <a:srgbClr val="FFFFFF"/>
                </a:highlight>
                <a:latin typeface="Calibri"/>
                <a:ea typeface="Calibri"/>
                <a:cs typeface="Calibri"/>
                <a:sym typeface="Calibri"/>
              </a:rPr>
              <a:t> </a:t>
            </a:r>
            <a:endParaRPr sz="1700">
              <a:solidFill>
                <a:srgbClr val="202124"/>
              </a:solidFill>
              <a:highlight>
                <a:srgbClr val="FFFFFF"/>
              </a:highlight>
              <a:latin typeface="Calibri"/>
              <a:ea typeface="Calibri"/>
              <a:cs typeface="Calibri"/>
              <a:sym typeface="Calibri"/>
            </a:endParaRPr>
          </a:p>
          <a:p>
            <a:pPr indent="-336550" lvl="0" marL="1371600" rtl="0" algn="l">
              <a:lnSpc>
                <a:spcPct val="100000"/>
              </a:lnSpc>
              <a:spcBef>
                <a:spcPts val="0"/>
              </a:spcBef>
              <a:spcAft>
                <a:spcPts val="0"/>
              </a:spcAft>
              <a:buClr>
                <a:srgbClr val="202124"/>
              </a:buClr>
              <a:buSzPts val="1700"/>
              <a:buFont typeface="Calibri"/>
              <a:buChar char="●"/>
            </a:pPr>
            <a:r>
              <a:rPr lang="en" sz="1700">
                <a:solidFill>
                  <a:srgbClr val="FF0000"/>
                </a:solidFill>
                <a:highlight>
                  <a:srgbClr val="FFFFFF"/>
                </a:highlight>
                <a:latin typeface="Calibri"/>
                <a:ea typeface="Calibri"/>
                <a:cs typeface="Calibri"/>
                <a:sym typeface="Calibri"/>
              </a:rPr>
              <a:t>programmable shades and sprinklers</a:t>
            </a:r>
            <a:r>
              <a:rPr lang="en" sz="1700">
                <a:solidFill>
                  <a:srgbClr val="202124"/>
                </a:solidFill>
                <a:highlight>
                  <a:srgbClr val="FFFFFF"/>
                </a:highlight>
                <a:latin typeface="Calibri"/>
                <a:ea typeface="Calibri"/>
                <a:cs typeface="Calibri"/>
                <a:sym typeface="Calibri"/>
              </a:rPr>
              <a:t>, </a:t>
            </a:r>
            <a:endParaRPr sz="1700">
              <a:solidFill>
                <a:srgbClr val="202124"/>
              </a:solidFill>
              <a:highlight>
                <a:srgbClr val="FFFFFF"/>
              </a:highlight>
              <a:latin typeface="Calibri"/>
              <a:ea typeface="Calibri"/>
              <a:cs typeface="Calibri"/>
              <a:sym typeface="Calibri"/>
            </a:endParaRPr>
          </a:p>
          <a:p>
            <a:pPr indent="-336550" lvl="0" marL="1371600" rtl="0" algn="l">
              <a:lnSpc>
                <a:spcPct val="100000"/>
              </a:lnSpc>
              <a:spcBef>
                <a:spcPts val="0"/>
              </a:spcBef>
              <a:spcAft>
                <a:spcPts val="0"/>
              </a:spcAft>
              <a:buClr>
                <a:srgbClr val="202124"/>
              </a:buClr>
              <a:buSzPts val="1700"/>
              <a:buFont typeface="Calibri"/>
              <a:buChar char="●"/>
            </a:pPr>
            <a:r>
              <a:rPr lang="en" sz="1700">
                <a:solidFill>
                  <a:srgbClr val="FF0000"/>
                </a:solidFill>
                <a:highlight>
                  <a:srgbClr val="FFFFFF"/>
                </a:highlight>
                <a:latin typeface="Calibri"/>
                <a:ea typeface="Calibri"/>
                <a:cs typeface="Calibri"/>
                <a:sym typeface="Calibri"/>
              </a:rPr>
              <a:t>smart intercom systems</a:t>
            </a:r>
            <a:r>
              <a:rPr lang="en" sz="1700">
                <a:solidFill>
                  <a:srgbClr val="202124"/>
                </a:solidFill>
                <a:highlight>
                  <a:srgbClr val="FFFFFF"/>
                </a:highlight>
                <a:latin typeface="Calibri"/>
                <a:ea typeface="Calibri"/>
                <a:cs typeface="Calibri"/>
                <a:sym typeface="Calibri"/>
              </a:rPr>
              <a:t> to communicate with </a:t>
            </a:r>
            <a:r>
              <a:rPr lang="en" sz="1700">
                <a:solidFill>
                  <a:srgbClr val="FF0000"/>
                </a:solidFill>
                <a:highlight>
                  <a:srgbClr val="FFFFFF"/>
                </a:highlight>
                <a:latin typeface="Calibri"/>
                <a:ea typeface="Calibri"/>
                <a:cs typeface="Calibri"/>
                <a:sym typeface="Calibri"/>
              </a:rPr>
              <a:t>people indoors as well as those at the door, and </a:t>
            </a:r>
            <a:endParaRPr sz="1700">
              <a:solidFill>
                <a:srgbClr val="FF0000"/>
              </a:solidFill>
              <a:highlight>
                <a:srgbClr val="FFFFFF"/>
              </a:highlight>
              <a:latin typeface="Calibri"/>
              <a:ea typeface="Calibri"/>
              <a:cs typeface="Calibri"/>
              <a:sym typeface="Calibri"/>
            </a:endParaRPr>
          </a:p>
          <a:p>
            <a:pPr indent="-336550" lvl="0" marL="1371600" rtl="0" algn="l">
              <a:lnSpc>
                <a:spcPct val="100000"/>
              </a:lnSpc>
              <a:spcBef>
                <a:spcPts val="0"/>
              </a:spcBef>
              <a:spcAft>
                <a:spcPts val="0"/>
              </a:spcAft>
              <a:buClr>
                <a:srgbClr val="202124"/>
              </a:buClr>
              <a:buSzPts val="1700"/>
              <a:buFont typeface="Calibri"/>
              <a:buChar char="●"/>
            </a:pPr>
            <a:r>
              <a:rPr lang="en" sz="1700">
                <a:solidFill>
                  <a:srgbClr val="202124"/>
                </a:solidFill>
                <a:highlight>
                  <a:srgbClr val="FFFFFF"/>
                </a:highlight>
                <a:latin typeface="Calibri"/>
                <a:ea typeface="Calibri"/>
                <a:cs typeface="Calibri"/>
                <a:sym typeface="Calibri"/>
              </a:rPr>
              <a:t>an </a:t>
            </a:r>
            <a:r>
              <a:rPr lang="en" sz="1700">
                <a:solidFill>
                  <a:srgbClr val="FF0000"/>
                </a:solidFill>
                <a:highlight>
                  <a:srgbClr val="FFFFFF"/>
                </a:highlight>
                <a:latin typeface="Calibri"/>
                <a:ea typeface="Calibri"/>
                <a:cs typeface="Calibri"/>
                <a:sym typeface="Calibri"/>
              </a:rPr>
              <a:t>intelligent alarm </a:t>
            </a:r>
            <a:r>
              <a:rPr lang="en" sz="1700">
                <a:solidFill>
                  <a:srgbClr val="202124"/>
                </a:solidFill>
                <a:highlight>
                  <a:srgbClr val="FFFFFF"/>
                </a:highlight>
                <a:latin typeface="Calibri"/>
                <a:ea typeface="Calibri"/>
                <a:cs typeface="Calibri"/>
                <a:sym typeface="Calibri"/>
              </a:rPr>
              <a:t>system. </a:t>
            </a:r>
            <a:endParaRPr sz="1700">
              <a:solidFill>
                <a:srgbClr val="202124"/>
              </a:solidFill>
              <a:highlight>
                <a:srgbClr val="FFFFFF"/>
              </a:highlight>
              <a:latin typeface="Calibri"/>
              <a:ea typeface="Calibri"/>
              <a:cs typeface="Calibri"/>
              <a:sym typeface="Calibri"/>
            </a:endParaRPr>
          </a:p>
          <a:p>
            <a:pPr indent="0" lvl="0" marL="457200" rtl="0" algn="l">
              <a:lnSpc>
                <a:spcPct val="150000"/>
              </a:lnSpc>
              <a:spcBef>
                <a:spcPts val="3000"/>
              </a:spcBef>
              <a:spcAft>
                <a:spcPts val="3000"/>
              </a:spcAft>
              <a:buSzPts val="1800"/>
              <a:buNone/>
            </a:pPr>
            <a:r>
              <a:rPr lang="en" sz="1700">
                <a:solidFill>
                  <a:srgbClr val="202124"/>
                </a:solidFill>
                <a:highlight>
                  <a:srgbClr val="FFFFFF"/>
                </a:highlight>
                <a:latin typeface="Calibri"/>
                <a:ea typeface="Calibri"/>
                <a:cs typeface="Calibri"/>
                <a:sym typeface="Calibri"/>
              </a:rPr>
              <a:t>Fog computing can be used to </a:t>
            </a:r>
            <a:r>
              <a:rPr b="1" lang="en" sz="1700">
                <a:solidFill>
                  <a:srgbClr val="202124"/>
                </a:solidFill>
                <a:highlight>
                  <a:srgbClr val="FFFFFF"/>
                </a:highlight>
                <a:latin typeface="Calibri"/>
                <a:ea typeface="Calibri"/>
                <a:cs typeface="Calibri"/>
                <a:sym typeface="Calibri"/>
              </a:rPr>
              <a:t>create a personalized alarm system.</a:t>
            </a:r>
            <a:r>
              <a:rPr lang="en" sz="1700">
                <a:solidFill>
                  <a:srgbClr val="202124"/>
                </a:solidFill>
                <a:highlight>
                  <a:srgbClr val="FFFFFF"/>
                </a:highlight>
                <a:latin typeface="Calibri"/>
                <a:ea typeface="Calibri"/>
                <a:cs typeface="Calibri"/>
                <a:sym typeface="Calibri"/>
              </a:rPr>
              <a:t> It can also be used to </a:t>
            </a:r>
            <a:r>
              <a:rPr b="1" lang="en" sz="1700">
                <a:solidFill>
                  <a:srgbClr val="202124"/>
                </a:solidFill>
                <a:highlight>
                  <a:srgbClr val="FFFFFF"/>
                </a:highlight>
                <a:latin typeface="Calibri"/>
                <a:ea typeface="Calibri"/>
                <a:cs typeface="Calibri"/>
                <a:sym typeface="Calibri"/>
              </a:rPr>
              <a:t>automate certain events, such as turning on water sprinklers based on time and temperature.</a:t>
            </a:r>
            <a:r>
              <a:rPr b="1" lang="en" sz="1700">
                <a:solidFill>
                  <a:srgbClr val="0D0D0D"/>
                </a:solidFill>
                <a:highlight>
                  <a:srgbClr val="FFFFFF"/>
                </a:highlight>
                <a:latin typeface="Calibri"/>
                <a:ea typeface="Calibri"/>
                <a:cs typeface="Calibri"/>
                <a:sym typeface="Calibri"/>
              </a:rPr>
              <a:t> </a:t>
            </a:r>
            <a:endParaRPr sz="1700">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idx="1" type="body"/>
          </p:nvPr>
        </p:nvSpPr>
        <p:spPr>
          <a:xfrm>
            <a:off x="357325" y="148200"/>
            <a:ext cx="8520600" cy="484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rgbClr val="202124"/>
                </a:solidFill>
                <a:highlight>
                  <a:srgbClr val="FFFFFF"/>
                </a:highlight>
                <a:latin typeface="Calibri"/>
                <a:ea typeface="Calibri"/>
                <a:cs typeface="Calibri"/>
                <a:sym typeface="Calibri"/>
              </a:rPr>
              <a:t>2. </a:t>
            </a:r>
            <a:r>
              <a:rPr b="1" lang="en" sz="2000">
                <a:solidFill>
                  <a:srgbClr val="202124"/>
                </a:solidFill>
                <a:highlight>
                  <a:srgbClr val="FFFFFF"/>
                </a:highlight>
                <a:latin typeface="Calibri"/>
                <a:ea typeface="Calibri"/>
                <a:cs typeface="Calibri"/>
                <a:sym typeface="Calibri"/>
              </a:rPr>
              <a:t>Smart cities</a:t>
            </a:r>
            <a:r>
              <a:rPr lang="en" sz="2000">
                <a:solidFill>
                  <a:srgbClr val="0D0D0D"/>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Smart cities aspire to be automated at every front, from </a:t>
            </a:r>
            <a:r>
              <a:rPr lang="en">
                <a:solidFill>
                  <a:srgbClr val="FF0000"/>
                </a:solidFill>
                <a:highlight>
                  <a:srgbClr val="FFFFFF"/>
                </a:highlight>
                <a:latin typeface="Calibri"/>
                <a:ea typeface="Calibri"/>
                <a:cs typeface="Calibri"/>
                <a:sym typeface="Calibri"/>
              </a:rPr>
              <a:t>garbage collection to traffic management. </a:t>
            </a:r>
            <a:endParaRPr>
              <a:solidFill>
                <a:srgbClr val="FF0000"/>
              </a:solidFill>
              <a:highlight>
                <a:srgbClr val="FFFFFF"/>
              </a:highlight>
              <a:latin typeface="Calibri"/>
              <a:ea typeface="Calibri"/>
              <a:cs typeface="Calibri"/>
              <a:sym typeface="Calibri"/>
            </a:endParaRPr>
          </a:p>
          <a:p>
            <a:pPr indent="0" lvl="0" marL="0" rtl="0" algn="l">
              <a:lnSpc>
                <a:spcPct val="150000"/>
              </a:lnSpc>
              <a:spcBef>
                <a:spcPts val="3000"/>
              </a:spcBef>
              <a:spcAft>
                <a:spcPts val="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Fog computing is particularly pertinent when it comes to</a:t>
            </a:r>
            <a:r>
              <a:rPr b="1" lang="en">
                <a:solidFill>
                  <a:srgbClr val="202124"/>
                </a:solidFill>
                <a:highlight>
                  <a:srgbClr val="FFFFFF"/>
                </a:highlight>
                <a:latin typeface="Calibri"/>
                <a:ea typeface="Calibri"/>
                <a:cs typeface="Calibri"/>
                <a:sym typeface="Calibri"/>
              </a:rPr>
              <a:t> traffic regulation.</a:t>
            </a:r>
            <a:r>
              <a:rPr lang="en">
                <a:solidFill>
                  <a:srgbClr val="202124"/>
                </a:solidFill>
                <a:highlight>
                  <a:srgbClr val="FFFFFF"/>
                </a:highlight>
                <a:latin typeface="Calibri"/>
                <a:ea typeface="Calibri"/>
                <a:cs typeface="Calibri"/>
                <a:sym typeface="Calibri"/>
              </a:rPr>
              <a:t> </a:t>
            </a:r>
            <a:endParaRPr>
              <a:solidFill>
                <a:srgbClr val="202124"/>
              </a:solidFill>
              <a:highlight>
                <a:srgbClr val="FFFFFF"/>
              </a:highlight>
              <a:latin typeface="Calibri"/>
              <a:ea typeface="Calibri"/>
              <a:cs typeface="Calibri"/>
              <a:sym typeface="Calibri"/>
            </a:endParaRPr>
          </a:p>
          <a:p>
            <a:pPr indent="-342900" lvl="0" marL="457200" rtl="0" algn="l">
              <a:lnSpc>
                <a:spcPct val="150000"/>
              </a:lnSpc>
              <a:spcBef>
                <a:spcPts val="3000"/>
              </a:spcBef>
              <a:spcAft>
                <a:spcPts val="0"/>
              </a:spcAft>
              <a:buClr>
                <a:schemeClr val="dk1"/>
              </a:buClr>
              <a:buSzPts val="1800"/>
              <a:buFont typeface="Calibri"/>
              <a:buChar char="●"/>
            </a:pPr>
            <a:r>
              <a:rPr lang="en">
                <a:solidFill>
                  <a:srgbClr val="202124"/>
                </a:solidFill>
                <a:highlight>
                  <a:srgbClr val="FFFFFF"/>
                </a:highlight>
                <a:latin typeface="Calibri"/>
                <a:ea typeface="Calibri"/>
                <a:cs typeface="Calibri"/>
                <a:sym typeface="Calibri"/>
              </a:rPr>
              <a:t>Sensors are set up at traffic signals and road barriers for </a:t>
            </a:r>
            <a:r>
              <a:rPr lang="en">
                <a:solidFill>
                  <a:srgbClr val="FF0000"/>
                </a:solidFill>
                <a:highlight>
                  <a:srgbClr val="FFFFFF"/>
                </a:highlight>
                <a:latin typeface="Calibri"/>
                <a:ea typeface="Calibri"/>
                <a:cs typeface="Calibri"/>
                <a:sym typeface="Calibri"/>
              </a:rPr>
              <a:t>detecting pedestrians, cyclists, and vehicles. </a:t>
            </a:r>
            <a:endParaRPr>
              <a:solidFill>
                <a:srgbClr val="FF0000"/>
              </a:solidFill>
              <a:highlight>
                <a:srgbClr val="FFFFFF"/>
              </a:highlight>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Char char="●"/>
            </a:pPr>
            <a:r>
              <a:rPr lang="en">
                <a:solidFill>
                  <a:srgbClr val="FF0000"/>
                </a:solidFill>
                <a:highlight>
                  <a:srgbClr val="FFFFFF"/>
                </a:highlight>
                <a:latin typeface="Calibri"/>
                <a:ea typeface="Calibri"/>
                <a:cs typeface="Calibri"/>
                <a:sym typeface="Calibri"/>
              </a:rPr>
              <a:t>Speedometers can measure </a:t>
            </a:r>
            <a:r>
              <a:rPr lang="en" u="sng">
                <a:solidFill>
                  <a:srgbClr val="FF0000"/>
                </a:solidFill>
                <a:highlight>
                  <a:srgbClr val="FFFFFF"/>
                </a:highlight>
                <a:latin typeface="Calibri"/>
                <a:ea typeface="Calibri"/>
                <a:cs typeface="Calibri"/>
                <a:sym typeface="Calibri"/>
              </a:rPr>
              <a:t>how fast</a:t>
            </a:r>
            <a:r>
              <a:rPr lang="en">
                <a:solidFill>
                  <a:srgbClr val="202124"/>
                </a:solidFill>
                <a:highlight>
                  <a:srgbClr val="FFFFFF"/>
                </a:highlight>
                <a:latin typeface="Calibri"/>
                <a:ea typeface="Calibri"/>
                <a:cs typeface="Calibri"/>
                <a:sym typeface="Calibri"/>
              </a:rPr>
              <a:t> they are traveling and </a:t>
            </a:r>
            <a:r>
              <a:rPr lang="en">
                <a:solidFill>
                  <a:srgbClr val="FF0000"/>
                </a:solidFill>
                <a:highlight>
                  <a:srgbClr val="FFFFFF"/>
                </a:highlight>
                <a:latin typeface="Calibri"/>
                <a:ea typeface="Calibri"/>
                <a:cs typeface="Calibri"/>
                <a:sym typeface="Calibri"/>
              </a:rPr>
              <a:t>how likely it can </a:t>
            </a:r>
            <a:r>
              <a:rPr lang="en" u="sng">
                <a:solidFill>
                  <a:srgbClr val="FF0000"/>
                </a:solidFill>
                <a:highlight>
                  <a:srgbClr val="FFFFFF"/>
                </a:highlight>
                <a:latin typeface="Calibri"/>
                <a:ea typeface="Calibri"/>
                <a:cs typeface="Calibri"/>
                <a:sym typeface="Calibri"/>
              </a:rPr>
              <a:t>result in a collision. </a:t>
            </a:r>
            <a:endParaRPr u="sng">
              <a:solidFill>
                <a:srgbClr val="FF0000"/>
              </a:solidFill>
              <a:highlight>
                <a:srgbClr val="FFFFFF"/>
              </a:highlight>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Char char="●"/>
            </a:pPr>
            <a:r>
              <a:rPr lang="en">
                <a:solidFill>
                  <a:srgbClr val="202124"/>
                </a:solidFill>
                <a:highlight>
                  <a:srgbClr val="FFFFFF"/>
                </a:highlight>
                <a:latin typeface="Calibri"/>
                <a:ea typeface="Calibri"/>
                <a:cs typeface="Calibri"/>
                <a:sym typeface="Calibri"/>
              </a:rPr>
              <a:t>These sensors use wireless and </a:t>
            </a:r>
            <a:r>
              <a:rPr lang="en" u="sng">
                <a:solidFill>
                  <a:srgbClr val="1155CC"/>
                </a:solidFill>
                <a:highlight>
                  <a:srgbClr val="FFFFFF"/>
                </a:highlight>
                <a:latin typeface="Calibri"/>
                <a:ea typeface="Calibri"/>
                <a:cs typeface="Calibri"/>
                <a:sym typeface="Calibri"/>
                <a:hlinkClick r:id="rId3">
                  <a:extLst>
                    <a:ext uri="{A12FA001-AC4F-418D-AE19-62706E023703}">
                      <ahyp:hlinkClr val="tx"/>
                    </a:ext>
                  </a:extLst>
                </a:hlinkClick>
              </a:rPr>
              <a:t>cellular technology</a:t>
            </a:r>
            <a:r>
              <a:rPr lang="en">
                <a:solidFill>
                  <a:srgbClr val="202124"/>
                </a:solidFill>
                <a:highlight>
                  <a:srgbClr val="FFFFFF"/>
                </a:highlight>
                <a:latin typeface="Calibri"/>
                <a:ea typeface="Calibri"/>
                <a:cs typeface="Calibri"/>
                <a:sym typeface="Calibri"/>
              </a:rPr>
              <a:t> to collect this data. </a:t>
            </a:r>
            <a:endParaRPr>
              <a:solidFill>
                <a:srgbClr val="202124"/>
              </a:solidFill>
              <a:highlight>
                <a:srgbClr val="FFFFFF"/>
              </a:highlight>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Char char="●"/>
            </a:pPr>
            <a:r>
              <a:rPr lang="en">
                <a:solidFill>
                  <a:srgbClr val="202124"/>
                </a:solidFill>
                <a:highlight>
                  <a:srgbClr val="FFFFFF"/>
                </a:highlight>
                <a:latin typeface="Calibri"/>
                <a:ea typeface="Calibri"/>
                <a:cs typeface="Calibri"/>
                <a:sym typeface="Calibri"/>
              </a:rPr>
              <a:t>Traffic </a:t>
            </a:r>
            <a:r>
              <a:rPr lang="en">
                <a:solidFill>
                  <a:srgbClr val="FF0000"/>
                </a:solidFill>
                <a:highlight>
                  <a:srgbClr val="FFFFFF"/>
                </a:highlight>
                <a:latin typeface="Calibri"/>
                <a:ea typeface="Calibri"/>
                <a:cs typeface="Calibri"/>
                <a:sym typeface="Calibri"/>
              </a:rPr>
              <a:t>signals automatically turn red or stay green for a longer time</a:t>
            </a:r>
            <a:r>
              <a:rPr lang="en">
                <a:solidFill>
                  <a:srgbClr val="202124"/>
                </a:solidFill>
                <a:highlight>
                  <a:srgbClr val="FFFFFF"/>
                </a:highlight>
                <a:latin typeface="Calibri"/>
                <a:ea typeface="Calibri"/>
                <a:cs typeface="Calibri"/>
                <a:sym typeface="Calibri"/>
              </a:rPr>
              <a:t> based on the information processed from these sensors.</a:t>
            </a:r>
            <a:r>
              <a:rPr lang="en">
                <a:solidFill>
                  <a:srgbClr val="0D0D0D"/>
                </a:solidFill>
                <a:highlight>
                  <a:srgbClr val="FFFFFF"/>
                </a:highlight>
                <a:latin typeface="Calibri"/>
                <a:ea typeface="Calibri"/>
                <a:cs typeface="Calibri"/>
                <a:sym typeface="Calibri"/>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idx="1" type="body"/>
          </p:nvPr>
        </p:nvSpPr>
        <p:spPr>
          <a:xfrm>
            <a:off x="368725" y="126075"/>
            <a:ext cx="8520600" cy="4926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b="1" lang="en">
                <a:solidFill>
                  <a:srgbClr val="202124"/>
                </a:solidFill>
                <a:highlight>
                  <a:srgbClr val="FFFFFF"/>
                </a:highlight>
                <a:latin typeface="Calibri"/>
                <a:ea typeface="Calibri"/>
                <a:cs typeface="Calibri"/>
                <a:sym typeface="Calibri"/>
              </a:rPr>
              <a:t>3. </a:t>
            </a:r>
            <a:r>
              <a:rPr b="1" lang="en" sz="2000">
                <a:solidFill>
                  <a:srgbClr val="202124"/>
                </a:solidFill>
                <a:highlight>
                  <a:srgbClr val="FFFFFF"/>
                </a:highlight>
                <a:latin typeface="Calibri"/>
                <a:ea typeface="Calibri"/>
                <a:cs typeface="Calibri"/>
                <a:sym typeface="Calibri"/>
              </a:rPr>
              <a:t>Video surveillance</a:t>
            </a:r>
            <a:r>
              <a:rPr b="1" lang="en" sz="2000">
                <a:solidFill>
                  <a:srgbClr val="0D0D0D"/>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The most prevalent example of fog computing is perhaps video surveillance, given that </a:t>
            </a:r>
            <a:r>
              <a:rPr b="1" lang="en">
                <a:solidFill>
                  <a:srgbClr val="FF0000"/>
                </a:solidFill>
                <a:highlight>
                  <a:srgbClr val="FFFFFF"/>
                </a:highlight>
                <a:latin typeface="Calibri"/>
                <a:ea typeface="Calibri"/>
                <a:cs typeface="Calibri"/>
                <a:sym typeface="Calibri"/>
              </a:rPr>
              <a:t>continuous streams of videos are large </a:t>
            </a:r>
            <a:r>
              <a:rPr b="1" lang="en">
                <a:solidFill>
                  <a:srgbClr val="202124"/>
                </a:solidFill>
                <a:highlight>
                  <a:srgbClr val="FFFFFF"/>
                </a:highlight>
                <a:latin typeface="Calibri"/>
                <a:ea typeface="Calibri"/>
                <a:cs typeface="Calibri"/>
                <a:sym typeface="Calibri"/>
              </a:rPr>
              <a:t>and </a:t>
            </a:r>
            <a:r>
              <a:rPr b="1" lang="en">
                <a:solidFill>
                  <a:srgbClr val="FF0000"/>
                </a:solidFill>
                <a:highlight>
                  <a:srgbClr val="FFFFFF"/>
                </a:highlight>
                <a:latin typeface="Calibri"/>
                <a:ea typeface="Calibri"/>
                <a:cs typeface="Calibri"/>
                <a:sym typeface="Calibri"/>
              </a:rPr>
              <a:t>cumbersome to transfer across networks</a:t>
            </a:r>
            <a:r>
              <a:rPr b="1" lang="en">
                <a:solidFill>
                  <a:srgbClr val="202124"/>
                </a:solidFill>
                <a:highlight>
                  <a:srgbClr val="FFFFFF"/>
                </a:highlight>
                <a:latin typeface="Calibri"/>
                <a:ea typeface="Calibri"/>
                <a:cs typeface="Calibri"/>
                <a:sym typeface="Calibri"/>
              </a:rPr>
              <a:t>. </a:t>
            </a:r>
            <a:endParaRPr b="1">
              <a:solidFill>
                <a:srgbClr val="202124"/>
              </a:solidFill>
              <a:highlight>
                <a:srgbClr val="FFFFFF"/>
              </a:highlight>
              <a:latin typeface="Calibri"/>
              <a:ea typeface="Calibri"/>
              <a:cs typeface="Calibri"/>
              <a:sym typeface="Calibri"/>
            </a:endParaRPr>
          </a:p>
          <a:p>
            <a:pPr indent="-342900" lvl="0" marL="914400" rtl="0" algn="l">
              <a:lnSpc>
                <a:spcPct val="150000"/>
              </a:lnSpc>
              <a:spcBef>
                <a:spcPts val="3000"/>
              </a:spcBef>
              <a:spcAft>
                <a:spcPts val="0"/>
              </a:spcAft>
              <a:buClr>
                <a:schemeClr val="dk1"/>
              </a:buClr>
              <a:buSzPts val="1800"/>
              <a:buFont typeface="Calibri"/>
              <a:buChar char="●"/>
            </a:pPr>
            <a:r>
              <a:rPr lang="en">
                <a:solidFill>
                  <a:srgbClr val="202124"/>
                </a:solidFill>
                <a:highlight>
                  <a:srgbClr val="FFFFFF"/>
                </a:highlight>
                <a:latin typeface="Calibri"/>
                <a:ea typeface="Calibri"/>
                <a:cs typeface="Calibri"/>
                <a:sym typeface="Calibri"/>
              </a:rPr>
              <a:t>The nature of the involved data </a:t>
            </a:r>
            <a:r>
              <a:rPr lang="en">
                <a:solidFill>
                  <a:srgbClr val="FF0000"/>
                </a:solidFill>
                <a:highlight>
                  <a:srgbClr val="FFFFFF"/>
                </a:highlight>
                <a:latin typeface="Calibri"/>
                <a:ea typeface="Calibri"/>
                <a:cs typeface="Calibri"/>
                <a:sym typeface="Calibri"/>
              </a:rPr>
              <a:t>results in latency problems and network challenges. </a:t>
            </a:r>
            <a:endParaRPr>
              <a:solidFill>
                <a:srgbClr val="FF0000"/>
              </a:solidFill>
              <a:highlight>
                <a:srgbClr val="FFFFFF"/>
              </a:highlight>
              <a:latin typeface="Calibri"/>
              <a:ea typeface="Calibri"/>
              <a:cs typeface="Calibri"/>
              <a:sym typeface="Calibri"/>
            </a:endParaRPr>
          </a:p>
          <a:p>
            <a:pPr indent="-342900" lvl="0" marL="914400" rtl="0" algn="l">
              <a:lnSpc>
                <a:spcPct val="150000"/>
              </a:lnSpc>
              <a:spcBef>
                <a:spcPts val="0"/>
              </a:spcBef>
              <a:spcAft>
                <a:spcPts val="0"/>
              </a:spcAft>
              <a:buClr>
                <a:schemeClr val="dk1"/>
              </a:buClr>
              <a:buSzPts val="1800"/>
              <a:buFont typeface="Calibri"/>
              <a:buChar char="●"/>
            </a:pPr>
            <a:r>
              <a:rPr lang="en">
                <a:solidFill>
                  <a:srgbClr val="FF0000"/>
                </a:solidFill>
                <a:highlight>
                  <a:srgbClr val="FFFFFF"/>
                </a:highlight>
                <a:latin typeface="Calibri"/>
                <a:ea typeface="Calibri"/>
                <a:cs typeface="Calibri"/>
                <a:sym typeface="Calibri"/>
              </a:rPr>
              <a:t>Costs also tend to be high</a:t>
            </a:r>
            <a:r>
              <a:rPr lang="en">
                <a:solidFill>
                  <a:srgbClr val="202124"/>
                </a:solidFill>
                <a:highlight>
                  <a:srgbClr val="FFFFFF"/>
                </a:highlight>
                <a:latin typeface="Calibri"/>
                <a:ea typeface="Calibri"/>
                <a:cs typeface="Calibri"/>
                <a:sym typeface="Calibri"/>
              </a:rPr>
              <a:t> for </a:t>
            </a:r>
            <a:r>
              <a:rPr lang="en">
                <a:solidFill>
                  <a:srgbClr val="FF0000"/>
                </a:solidFill>
                <a:highlight>
                  <a:srgbClr val="FFFFFF"/>
                </a:highlight>
                <a:latin typeface="Calibri"/>
                <a:ea typeface="Calibri"/>
                <a:cs typeface="Calibri"/>
                <a:sym typeface="Calibri"/>
              </a:rPr>
              <a:t>storing media content. </a:t>
            </a:r>
            <a:endParaRPr>
              <a:solidFill>
                <a:srgbClr val="FF0000"/>
              </a:solidFill>
              <a:highlight>
                <a:srgbClr val="FFFFFF"/>
              </a:highlight>
              <a:latin typeface="Calibri"/>
              <a:ea typeface="Calibri"/>
              <a:cs typeface="Calibri"/>
              <a:sym typeface="Calibri"/>
            </a:endParaRPr>
          </a:p>
          <a:p>
            <a:pPr indent="-342900" lvl="0" marL="914400" rtl="0" algn="l">
              <a:lnSpc>
                <a:spcPct val="150000"/>
              </a:lnSpc>
              <a:spcBef>
                <a:spcPts val="0"/>
              </a:spcBef>
              <a:spcAft>
                <a:spcPts val="0"/>
              </a:spcAft>
              <a:buClr>
                <a:schemeClr val="dk1"/>
              </a:buClr>
              <a:buSzPts val="1800"/>
              <a:buFont typeface="Calibri"/>
              <a:buChar char="●"/>
            </a:pPr>
            <a:r>
              <a:rPr lang="en">
                <a:solidFill>
                  <a:srgbClr val="202124"/>
                </a:solidFill>
                <a:highlight>
                  <a:srgbClr val="FFFFFF"/>
                </a:highlight>
                <a:latin typeface="Calibri"/>
                <a:ea typeface="Calibri"/>
                <a:cs typeface="Calibri"/>
                <a:sym typeface="Calibri"/>
              </a:rPr>
              <a:t>Video surveillance is used in malls and other large public areas and has also been implemented in the streets of numerous communities. </a:t>
            </a:r>
            <a:endParaRPr>
              <a:solidFill>
                <a:srgbClr val="202124"/>
              </a:solidFill>
              <a:highlight>
                <a:srgbClr val="FFFFFF"/>
              </a:highlight>
              <a:latin typeface="Calibri"/>
              <a:ea typeface="Calibri"/>
              <a:cs typeface="Calibri"/>
              <a:sym typeface="Calibri"/>
            </a:endParaRPr>
          </a:p>
          <a:p>
            <a:pPr indent="-342900" lvl="0" marL="914400" rtl="0" algn="l">
              <a:lnSpc>
                <a:spcPct val="150000"/>
              </a:lnSpc>
              <a:spcBef>
                <a:spcPts val="0"/>
              </a:spcBef>
              <a:spcAft>
                <a:spcPts val="0"/>
              </a:spcAft>
              <a:buClr>
                <a:schemeClr val="dk1"/>
              </a:buClr>
              <a:buSzPts val="1800"/>
              <a:buChar char="●"/>
            </a:pPr>
            <a:r>
              <a:rPr lang="en">
                <a:solidFill>
                  <a:srgbClr val="FF0000"/>
                </a:solidFill>
                <a:highlight>
                  <a:srgbClr val="FFFFFF"/>
                </a:highlight>
                <a:latin typeface="Calibri"/>
                <a:ea typeface="Calibri"/>
                <a:cs typeface="Calibri"/>
                <a:sym typeface="Calibri"/>
              </a:rPr>
              <a:t>Fog nodes can detect anomalies in crowd patterns and automatically alert authorities</a:t>
            </a:r>
            <a:r>
              <a:rPr lang="en">
                <a:solidFill>
                  <a:srgbClr val="202124"/>
                </a:solidFill>
                <a:highlight>
                  <a:srgbClr val="FFFFFF"/>
                </a:highlight>
                <a:latin typeface="Calibri"/>
                <a:ea typeface="Calibri"/>
                <a:cs typeface="Calibri"/>
                <a:sym typeface="Calibri"/>
              </a:rPr>
              <a:t> if they notice violence in the footage.</a:t>
            </a:r>
            <a:r>
              <a:rPr lang="en">
                <a:solidFill>
                  <a:srgbClr val="0D0D0D"/>
                </a:solidFill>
                <a:highlight>
                  <a:srgbClr val="FFFFFF"/>
                </a:highlight>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These new requirements include the following</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b="1" lang="en"/>
              <a:t>1. Minimizing latency</a:t>
            </a:r>
            <a:endParaRPr b="1"/>
          </a:p>
          <a:p>
            <a:pPr indent="0" lvl="0" marL="0" rtl="0" algn="l">
              <a:lnSpc>
                <a:spcPct val="115000"/>
              </a:lnSpc>
              <a:spcBef>
                <a:spcPts val="1200"/>
              </a:spcBef>
              <a:spcAft>
                <a:spcPts val="0"/>
              </a:spcAft>
              <a:buClr>
                <a:schemeClr val="dk1"/>
              </a:buClr>
              <a:buSzPts val="1100"/>
              <a:buFont typeface="Arial"/>
              <a:buNone/>
            </a:pPr>
            <a:r>
              <a:rPr b="1" lang="en"/>
              <a:t>2. Conserving network bandwidth</a:t>
            </a:r>
            <a:endParaRPr b="1"/>
          </a:p>
          <a:p>
            <a:pPr indent="0" lvl="0" marL="0" rtl="0" algn="l">
              <a:lnSpc>
                <a:spcPct val="115000"/>
              </a:lnSpc>
              <a:spcBef>
                <a:spcPts val="1200"/>
              </a:spcBef>
              <a:spcAft>
                <a:spcPts val="0"/>
              </a:spcAft>
              <a:buClr>
                <a:schemeClr val="dk1"/>
              </a:buClr>
              <a:buSzPts val="1100"/>
              <a:buFont typeface="Arial"/>
              <a:buNone/>
            </a:pPr>
            <a:r>
              <a:rPr b="1" lang="en"/>
              <a:t>3. Increasing local efficiency</a:t>
            </a:r>
            <a:endParaRPr b="1"/>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idx="1" type="body"/>
          </p:nvPr>
        </p:nvSpPr>
        <p:spPr>
          <a:xfrm>
            <a:off x="231875" y="319975"/>
            <a:ext cx="8520600" cy="4470600"/>
          </a:xfrm>
          <a:prstGeom prst="rect">
            <a:avLst/>
          </a:prstGeom>
          <a:noFill/>
          <a:ln>
            <a:noFill/>
          </a:ln>
        </p:spPr>
        <p:txBody>
          <a:bodyPr anchorCtr="0" anchor="t" bIns="91425" lIns="91425" spcFirstLastPara="1" rIns="91425" wrap="square" tIns="91425">
            <a:normAutofit/>
          </a:bodyPr>
          <a:lstStyle/>
          <a:p>
            <a:pPr indent="0" lvl="0" marL="457200" rtl="0" algn="l">
              <a:lnSpc>
                <a:spcPct val="150000"/>
              </a:lnSpc>
              <a:spcBef>
                <a:spcPts val="0"/>
              </a:spcBef>
              <a:spcAft>
                <a:spcPts val="0"/>
              </a:spcAft>
              <a:buClr>
                <a:schemeClr val="dk1"/>
              </a:buClr>
              <a:buSzPts val="1100"/>
              <a:buFont typeface="Arial"/>
              <a:buNone/>
            </a:pPr>
            <a:r>
              <a:rPr b="1" lang="en" sz="2000">
                <a:solidFill>
                  <a:srgbClr val="202124"/>
                </a:solidFill>
                <a:highlight>
                  <a:srgbClr val="FFFFFF"/>
                </a:highlight>
                <a:latin typeface="Calibri"/>
                <a:ea typeface="Calibri"/>
                <a:cs typeface="Calibri"/>
                <a:sym typeface="Calibri"/>
              </a:rPr>
              <a:t>4. Healthcare</a:t>
            </a:r>
            <a:r>
              <a:rPr lang="en" sz="2000">
                <a:solidFill>
                  <a:srgbClr val="0D0D0D"/>
                </a:solidFill>
                <a:highlight>
                  <a:srgbClr val="FFFFFF"/>
                </a:highlight>
                <a:latin typeface="Calibri"/>
                <a:ea typeface="Calibri"/>
                <a:cs typeface="Calibri"/>
                <a:sym typeface="Calibri"/>
              </a:rPr>
              <a:t> </a:t>
            </a:r>
            <a:endParaRPr sz="2000">
              <a:solidFill>
                <a:srgbClr val="0D0D0D"/>
              </a:solidFill>
              <a:highlight>
                <a:srgbClr val="FFFFFF"/>
              </a:highlight>
              <a:latin typeface="Calibri"/>
              <a:ea typeface="Calibri"/>
              <a:cs typeface="Calibri"/>
              <a:sym typeface="Calibri"/>
            </a:endParaRPr>
          </a:p>
          <a:p>
            <a:pPr indent="-342900" lvl="0" marL="457200" rtl="0" algn="l">
              <a:lnSpc>
                <a:spcPct val="150000"/>
              </a:lnSpc>
              <a:spcBef>
                <a:spcPts val="3000"/>
              </a:spcBef>
              <a:spcAft>
                <a:spcPts val="0"/>
              </a:spcAft>
              <a:buClr>
                <a:srgbClr val="202124"/>
              </a:buClr>
              <a:buSzPts val="1800"/>
              <a:buFont typeface="Calibri"/>
              <a:buChar char="●"/>
            </a:pPr>
            <a:r>
              <a:rPr lang="en">
                <a:solidFill>
                  <a:srgbClr val="202124"/>
                </a:solidFill>
                <a:highlight>
                  <a:srgbClr val="FFFFFF"/>
                </a:highlight>
                <a:latin typeface="Calibri"/>
                <a:ea typeface="Calibri"/>
                <a:cs typeface="Calibri"/>
                <a:sym typeface="Calibri"/>
              </a:rPr>
              <a:t>The healthcare industry is one of the most governed industries, with regulations such as HIPAA being mandatory for hospitals and healthcare providers. </a:t>
            </a:r>
            <a:endParaRPr>
              <a:solidFill>
                <a:srgbClr val="202124"/>
              </a:solidFill>
              <a:highlight>
                <a:srgbClr val="FFFFFF"/>
              </a:highlight>
              <a:latin typeface="Calibri"/>
              <a:ea typeface="Calibri"/>
              <a:cs typeface="Calibri"/>
              <a:sym typeface="Calibri"/>
            </a:endParaRPr>
          </a:p>
          <a:p>
            <a:pPr indent="-342900" lvl="0" marL="457200" marR="0" rtl="0" algn="l">
              <a:lnSpc>
                <a:spcPct val="150000"/>
              </a:lnSpc>
              <a:spcBef>
                <a:spcPts val="0"/>
              </a:spcBef>
              <a:spcAft>
                <a:spcPts val="0"/>
              </a:spcAft>
              <a:buClr>
                <a:srgbClr val="202124"/>
              </a:buClr>
              <a:buSzPts val="1800"/>
              <a:buFont typeface="Calibri"/>
              <a:buChar char="●"/>
            </a:pPr>
            <a:r>
              <a:rPr lang="en">
                <a:solidFill>
                  <a:srgbClr val="202124"/>
                </a:solidFill>
                <a:highlight>
                  <a:srgbClr val="FFFFFF"/>
                </a:highlight>
                <a:latin typeface="Calibri"/>
                <a:ea typeface="Calibri"/>
                <a:cs typeface="Calibri"/>
                <a:sym typeface="Calibri"/>
              </a:rPr>
              <a:t>This sector is always looking to innovate and </a:t>
            </a:r>
            <a:r>
              <a:rPr b="1" lang="en">
                <a:solidFill>
                  <a:srgbClr val="FF0000"/>
                </a:solidFill>
                <a:highlight>
                  <a:srgbClr val="FFFFFF"/>
                </a:highlight>
                <a:latin typeface="Calibri"/>
                <a:ea typeface="Calibri"/>
                <a:cs typeface="Calibri"/>
                <a:sym typeface="Calibri"/>
              </a:rPr>
              <a:t>address emergencies in real-time, such as a drop in vitals.</a:t>
            </a:r>
            <a:r>
              <a:rPr lang="en">
                <a:solidFill>
                  <a:srgbClr val="FF0000"/>
                </a:solidFill>
                <a:highlight>
                  <a:srgbClr val="FFFFFF"/>
                </a:highlight>
                <a:latin typeface="Calibri"/>
                <a:ea typeface="Calibri"/>
                <a:cs typeface="Calibri"/>
                <a:sym typeface="Calibri"/>
              </a:rPr>
              <a:t> </a:t>
            </a:r>
            <a:endParaRPr>
              <a:solidFill>
                <a:srgbClr val="FF0000"/>
              </a:solidFill>
              <a:highlight>
                <a:srgbClr val="FFFFFF"/>
              </a:highlight>
              <a:latin typeface="Calibri"/>
              <a:ea typeface="Calibri"/>
              <a:cs typeface="Calibri"/>
              <a:sym typeface="Calibri"/>
            </a:endParaRPr>
          </a:p>
          <a:p>
            <a:pPr indent="-342900" lvl="0" marL="457200" marR="0" rtl="0" algn="l">
              <a:lnSpc>
                <a:spcPct val="150000"/>
              </a:lnSpc>
              <a:spcBef>
                <a:spcPts val="0"/>
              </a:spcBef>
              <a:spcAft>
                <a:spcPts val="0"/>
              </a:spcAft>
              <a:buClr>
                <a:srgbClr val="202124"/>
              </a:buClr>
              <a:buSzPts val="1800"/>
              <a:buFont typeface="Calibri"/>
              <a:buChar char="●"/>
            </a:pPr>
            <a:r>
              <a:rPr lang="en">
                <a:solidFill>
                  <a:srgbClr val="202124"/>
                </a:solidFill>
                <a:highlight>
                  <a:srgbClr val="FFFFFF"/>
                </a:highlight>
                <a:latin typeface="Calibri"/>
                <a:ea typeface="Calibri"/>
                <a:cs typeface="Calibri"/>
                <a:sym typeface="Calibri"/>
              </a:rPr>
              <a:t>One way of doing it is </a:t>
            </a:r>
            <a:r>
              <a:rPr b="1" lang="en">
                <a:solidFill>
                  <a:srgbClr val="202124"/>
                </a:solidFill>
                <a:highlight>
                  <a:srgbClr val="FFFFFF"/>
                </a:highlight>
                <a:latin typeface="Calibri"/>
                <a:ea typeface="Calibri"/>
                <a:cs typeface="Calibri"/>
                <a:sym typeface="Calibri"/>
              </a:rPr>
              <a:t>using data from wearables, blood glucose monitors, and other health apps to look for signs of bodily distress</a:t>
            </a:r>
            <a:r>
              <a:rPr lang="en">
                <a:solidFill>
                  <a:srgbClr val="202124"/>
                </a:solidFill>
                <a:highlight>
                  <a:srgbClr val="FFFFFF"/>
                </a:highlight>
                <a:latin typeface="Calibri"/>
                <a:ea typeface="Calibri"/>
                <a:cs typeface="Calibri"/>
                <a:sym typeface="Calibri"/>
              </a:rPr>
              <a:t>. </a:t>
            </a:r>
            <a:endParaRPr>
              <a:solidFill>
                <a:srgbClr val="202124"/>
              </a:solidFill>
              <a:highlight>
                <a:srgbClr val="FFFFFF"/>
              </a:highlight>
              <a:latin typeface="Calibri"/>
              <a:ea typeface="Calibri"/>
              <a:cs typeface="Calibri"/>
              <a:sym typeface="Calibri"/>
            </a:endParaRPr>
          </a:p>
          <a:p>
            <a:pPr indent="-342900" lvl="0" marL="457200" marR="0" rtl="0" algn="l">
              <a:lnSpc>
                <a:spcPct val="150000"/>
              </a:lnSpc>
              <a:spcBef>
                <a:spcPts val="0"/>
              </a:spcBef>
              <a:spcAft>
                <a:spcPts val="0"/>
              </a:spcAft>
              <a:buClr>
                <a:srgbClr val="202124"/>
              </a:buClr>
              <a:buSzPts val="1800"/>
              <a:buFont typeface="Calibri"/>
              <a:buChar char="●"/>
            </a:pPr>
            <a:r>
              <a:rPr lang="en">
                <a:solidFill>
                  <a:srgbClr val="202124"/>
                </a:solidFill>
                <a:highlight>
                  <a:srgbClr val="FFFFFF"/>
                </a:highlight>
                <a:latin typeface="Calibri"/>
                <a:ea typeface="Calibri"/>
                <a:cs typeface="Calibri"/>
                <a:sym typeface="Calibri"/>
              </a:rPr>
              <a:t>This data should </a:t>
            </a:r>
            <a:r>
              <a:rPr b="1" lang="en">
                <a:solidFill>
                  <a:srgbClr val="FF0000"/>
                </a:solidFill>
                <a:highlight>
                  <a:srgbClr val="FFFFFF"/>
                </a:highlight>
                <a:latin typeface="Calibri"/>
                <a:ea typeface="Calibri"/>
                <a:cs typeface="Calibri"/>
                <a:sym typeface="Calibri"/>
              </a:rPr>
              <a:t>not face any latency issues as even a few seconds of delay can make a huge difference in a critical situation</a:t>
            </a:r>
            <a:r>
              <a:rPr lang="en">
                <a:solidFill>
                  <a:srgbClr val="FF0000"/>
                </a:solidFill>
                <a:highlight>
                  <a:srgbClr val="FFFFFF"/>
                </a:highlight>
                <a:latin typeface="Calibri"/>
                <a:ea typeface="Calibri"/>
                <a:cs typeface="Calibri"/>
                <a:sym typeface="Calibri"/>
              </a:rPr>
              <a:t>,</a:t>
            </a:r>
            <a:r>
              <a:rPr lang="en">
                <a:solidFill>
                  <a:srgbClr val="202124"/>
                </a:solidFill>
                <a:highlight>
                  <a:srgbClr val="FFFFFF"/>
                </a:highlight>
                <a:latin typeface="Calibri"/>
                <a:ea typeface="Calibri"/>
                <a:cs typeface="Calibri"/>
                <a:sym typeface="Calibri"/>
              </a:rPr>
              <a:t> such as a stroke.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5. Others</a:t>
            </a:r>
            <a:r>
              <a:rPr lang="en">
                <a:solidFill>
                  <a:srgbClr val="0D0D0D"/>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Other industries that use fog computing include </a:t>
            </a:r>
            <a:r>
              <a:rPr b="1" lang="en">
                <a:solidFill>
                  <a:srgbClr val="FF0000"/>
                </a:solidFill>
                <a:highlight>
                  <a:srgbClr val="FFFFFF"/>
                </a:highlight>
                <a:latin typeface="Calibri"/>
                <a:ea typeface="Calibri"/>
                <a:cs typeface="Calibri"/>
                <a:sym typeface="Calibri"/>
              </a:rPr>
              <a:t>retail, oil &amp; gas, government &amp; military, and hospitality.</a:t>
            </a:r>
            <a:r>
              <a:rPr lang="en">
                <a:solidFill>
                  <a:srgbClr val="FF0000"/>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Personal assistants such as</a:t>
            </a:r>
            <a:r>
              <a:rPr b="1" lang="en">
                <a:solidFill>
                  <a:srgbClr val="202124"/>
                </a:solidFill>
                <a:highlight>
                  <a:srgbClr val="FFFFFF"/>
                </a:highlight>
                <a:latin typeface="Calibri"/>
                <a:ea typeface="Calibri"/>
                <a:cs typeface="Calibri"/>
                <a:sym typeface="Calibri"/>
              </a:rPr>
              <a:t> Siri and Alexa are available across devices and are compatible with most, such as smartwatches</a:t>
            </a:r>
            <a:r>
              <a:rPr lang="en">
                <a:solidFill>
                  <a:srgbClr val="202124"/>
                </a:solidFill>
                <a:highlight>
                  <a:srgbClr val="FFFFFF"/>
                </a:highlight>
                <a:latin typeface="Calibri"/>
                <a:ea typeface="Calibri"/>
                <a:cs typeface="Calibri"/>
                <a:sym typeface="Calibri"/>
              </a:rPr>
              <a:t>. </a:t>
            </a:r>
            <a:endParaRPr>
              <a:solidFill>
                <a:srgbClr val="202124"/>
              </a:solidFill>
              <a:highlight>
                <a:srgbClr val="FFFFFF"/>
              </a:highlight>
              <a:latin typeface="Calibri"/>
              <a:ea typeface="Calibri"/>
              <a:cs typeface="Calibri"/>
              <a:sym typeface="Calibri"/>
            </a:endParaRPr>
          </a:p>
          <a:p>
            <a:pPr indent="0" lvl="0" marL="457200" rtl="0" algn="l">
              <a:lnSpc>
                <a:spcPct val="150000"/>
              </a:lnSpc>
              <a:spcBef>
                <a:spcPts val="3000"/>
              </a:spcBef>
              <a:spcAft>
                <a:spcPts val="300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This flexibility and presence mean that we can count on </a:t>
            </a:r>
            <a:r>
              <a:rPr b="1" lang="en">
                <a:solidFill>
                  <a:srgbClr val="FF0000"/>
                </a:solidFill>
                <a:highlight>
                  <a:srgbClr val="FFFFFF"/>
                </a:highlight>
                <a:latin typeface="Calibri"/>
                <a:ea typeface="Calibri"/>
                <a:cs typeface="Calibri"/>
                <a:sym typeface="Calibri"/>
              </a:rPr>
              <a:t>fog computing to become a crucial part of various industry verticals.</a:t>
            </a:r>
            <a:r>
              <a:rPr lang="en">
                <a:solidFill>
                  <a:srgbClr val="202124"/>
                </a:solidFill>
                <a:highlight>
                  <a:srgbClr val="FFFFFF"/>
                </a:highlight>
                <a:latin typeface="Calibri"/>
                <a:ea typeface="Calibri"/>
                <a:cs typeface="Calibri"/>
                <a:sym typeface="Calibri"/>
              </a:rPr>
              <a:t> Any enterprise that offers real-time solutions will need to incorporate fog computing into its existing </a:t>
            </a:r>
            <a:r>
              <a:rPr lang="en" u="sng">
                <a:solidFill>
                  <a:srgbClr val="1155CC"/>
                </a:solidFill>
                <a:highlight>
                  <a:srgbClr val="FFFFFF"/>
                </a:highlight>
                <a:latin typeface="Calibri"/>
                <a:ea typeface="Calibri"/>
                <a:cs typeface="Calibri"/>
                <a:sym typeface="Calibri"/>
                <a:hlinkClick r:id="rId3">
                  <a:extLst>
                    <a:ext uri="{A12FA001-AC4F-418D-AE19-62706E023703}">
                      <ahyp:hlinkClr val="tx"/>
                    </a:ext>
                  </a:extLst>
                </a:hlinkClick>
              </a:rPr>
              <a:t>cloud infrastructure</a:t>
            </a:r>
            <a:r>
              <a:rPr lang="en">
                <a:solidFill>
                  <a:srgbClr val="202124"/>
                </a:solidFill>
                <a:highlight>
                  <a:srgbClr val="FFFFFF"/>
                </a:highlight>
                <a:latin typeface="Calibri"/>
                <a:ea typeface="Calibri"/>
                <a:cs typeface="Calibri"/>
                <a:sym typeface="Calibri"/>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3"/>
          <p:cNvPicPr preferRelativeResize="0"/>
          <p:nvPr/>
        </p:nvPicPr>
        <p:blipFill rotWithShape="1">
          <a:blip r:embed="rId3">
            <a:alphaModFix/>
          </a:blip>
          <a:srcRect b="0" l="0" r="0" t="0"/>
          <a:stretch/>
        </p:blipFill>
        <p:spPr>
          <a:xfrm>
            <a:off x="741400" y="152400"/>
            <a:ext cx="8078225" cy="4838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rotWithShape="1">
          <a:blip r:embed="rId3">
            <a:alphaModFix/>
          </a:blip>
          <a:srcRect b="0" l="0" r="0" t="0"/>
          <a:stretch/>
        </p:blipFill>
        <p:spPr>
          <a:xfrm>
            <a:off x="1372650" y="167850"/>
            <a:ext cx="7496175" cy="3819525"/>
          </a:xfrm>
          <a:prstGeom prst="rect">
            <a:avLst/>
          </a:prstGeom>
          <a:noFill/>
          <a:ln>
            <a:noFill/>
          </a:ln>
        </p:spPr>
      </p:pic>
      <p:pic>
        <p:nvPicPr>
          <p:cNvPr id="279" name="Google Shape;279;p44"/>
          <p:cNvPicPr preferRelativeResize="0"/>
          <p:nvPr/>
        </p:nvPicPr>
        <p:blipFill rotWithShape="1">
          <a:blip r:embed="rId4">
            <a:alphaModFix/>
          </a:blip>
          <a:srcRect b="0" l="0" r="0" t="0"/>
          <a:stretch/>
        </p:blipFill>
        <p:spPr>
          <a:xfrm>
            <a:off x="293463" y="2676513"/>
            <a:ext cx="3819525" cy="2466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Cloud Computing</a:t>
            </a:r>
            <a:endParaRPr/>
          </a:p>
        </p:txBody>
      </p:sp>
      <p:sp>
        <p:nvSpPr>
          <p:cNvPr id="285" name="Google Shape;285;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Cloud computing is </a:t>
            </a:r>
            <a:endParaRPr>
              <a:solidFill>
                <a:srgbClr val="202124"/>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a:solidFill>
                  <a:srgbClr val="FF0000"/>
                </a:solidFill>
                <a:highlight>
                  <a:srgbClr val="FFFFFF"/>
                </a:highlight>
                <a:latin typeface="Calibri"/>
                <a:ea typeface="Calibri"/>
                <a:cs typeface="Calibri"/>
                <a:sym typeface="Calibri"/>
              </a:rPr>
              <a:t>mainly to store, process and analyze massive volumes of data for deeper insights using powerful data analytics </a:t>
            </a:r>
            <a:r>
              <a:rPr lang="en">
                <a:solidFill>
                  <a:srgbClr val="202124"/>
                </a:solidFill>
                <a:highlight>
                  <a:srgbClr val="FFFFFF"/>
                </a:highlight>
                <a:latin typeface="Calibri"/>
                <a:ea typeface="Calibri"/>
                <a:cs typeface="Calibri"/>
                <a:sym typeface="Calibri"/>
              </a:rPr>
              <a:t>enginesand ML mechanisms which edge computing never be able to support </a:t>
            </a:r>
            <a:endParaRPr>
              <a:solidFill>
                <a:srgbClr val="202124"/>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rgbClr val="202124"/>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rgbClr val="202124"/>
                </a:solidFill>
                <a:highlight>
                  <a:srgbClr val="FFFFFF"/>
                </a:highlight>
                <a:latin typeface="Calibri"/>
                <a:ea typeface="Calibri"/>
                <a:cs typeface="Calibri"/>
                <a:sym typeface="Calibri"/>
              </a:rPr>
              <a:t>It contributes to </a:t>
            </a:r>
            <a:endParaRPr>
              <a:solidFill>
                <a:srgbClr val="202124"/>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Char char="●"/>
            </a:pPr>
            <a:r>
              <a:rPr lang="en">
                <a:solidFill>
                  <a:srgbClr val="FF0000"/>
                </a:solidFill>
                <a:highlight>
                  <a:srgbClr val="FFFFFF"/>
                </a:highlight>
                <a:latin typeface="Calibri"/>
                <a:ea typeface="Calibri"/>
                <a:cs typeface="Calibri"/>
                <a:sym typeface="Calibri"/>
              </a:rPr>
              <a:t>reduce the downtime and energy consumption</a:t>
            </a:r>
            <a:endParaRPr>
              <a:solidFill>
                <a:srgbClr val="FF0000"/>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Char char="●"/>
            </a:pPr>
            <a:r>
              <a:rPr lang="en">
                <a:solidFill>
                  <a:srgbClr val="FF0000"/>
                </a:solidFill>
                <a:highlight>
                  <a:srgbClr val="FFFFFF"/>
                </a:highlight>
                <a:latin typeface="Calibri"/>
                <a:ea typeface="Calibri"/>
                <a:cs typeface="Calibri"/>
                <a:sym typeface="Calibri"/>
              </a:rPr>
              <a:t>Increase the production rate </a:t>
            </a:r>
            <a:endParaRPr>
              <a:solidFill>
                <a:srgbClr val="FF0000"/>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Char char="●"/>
            </a:pPr>
            <a:r>
              <a:rPr lang="en">
                <a:solidFill>
                  <a:srgbClr val="FF0000"/>
                </a:solidFill>
                <a:highlight>
                  <a:srgbClr val="FFFFFF"/>
                </a:highlight>
                <a:latin typeface="Calibri"/>
                <a:ea typeface="Calibri"/>
                <a:cs typeface="Calibri"/>
                <a:sym typeface="Calibri"/>
              </a:rPr>
              <a:t>Optimization</a:t>
            </a:r>
            <a:endParaRPr>
              <a:solidFill>
                <a:srgbClr val="FF0000"/>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Char char="●"/>
            </a:pPr>
            <a:r>
              <a:rPr lang="en">
                <a:solidFill>
                  <a:srgbClr val="FF0000"/>
                </a:solidFill>
                <a:highlight>
                  <a:srgbClr val="FFFFFF"/>
                </a:highlight>
                <a:latin typeface="Calibri"/>
                <a:ea typeface="Calibri"/>
                <a:cs typeface="Calibri"/>
                <a:sym typeface="Calibri"/>
              </a:rPr>
              <a:t>Capacity planning etc</a:t>
            </a:r>
            <a:endParaRPr>
              <a:solidFill>
                <a:srgbClr val="FF0000"/>
              </a:solidFill>
              <a:highlight>
                <a:srgbClr val="FFFFFF"/>
              </a:highlight>
              <a:latin typeface="Calibri"/>
              <a:ea typeface="Calibri"/>
              <a:cs typeface="Calibri"/>
              <a:sym typeface="Calibri"/>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6"/>
          <p:cNvPicPr preferRelativeResize="0"/>
          <p:nvPr/>
        </p:nvPicPr>
        <p:blipFill rotWithShape="1">
          <a:blip r:embed="rId3">
            <a:alphaModFix/>
          </a:blip>
          <a:srcRect b="0" l="0" r="0" t="0"/>
          <a:stretch/>
        </p:blipFill>
        <p:spPr>
          <a:xfrm>
            <a:off x="686225" y="94850"/>
            <a:ext cx="7513849" cy="4980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7"/>
          <p:cNvPicPr preferRelativeResize="0"/>
          <p:nvPr/>
        </p:nvPicPr>
        <p:blipFill rotWithShape="1">
          <a:blip r:embed="rId3">
            <a:alphaModFix/>
          </a:blip>
          <a:srcRect b="0" l="0" r="0" t="0"/>
          <a:stretch/>
        </p:blipFill>
        <p:spPr>
          <a:xfrm>
            <a:off x="339460" y="121525"/>
            <a:ext cx="2824240" cy="5021972"/>
          </a:xfrm>
          <a:prstGeom prst="rect">
            <a:avLst/>
          </a:prstGeom>
          <a:noFill/>
          <a:ln>
            <a:noFill/>
          </a:ln>
        </p:spPr>
      </p:pic>
      <p:pic>
        <p:nvPicPr>
          <p:cNvPr id="296" name="Google Shape;296;p47"/>
          <p:cNvPicPr preferRelativeResize="0"/>
          <p:nvPr/>
        </p:nvPicPr>
        <p:blipFill rotWithShape="1">
          <a:blip r:embed="rId4">
            <a:alphaModFix/>
          </a:blip>
          <a:srcRect b="0" l="0" r="0" t="0"/>
          <a:stretch/>
        </p:blipFill>
        <p:spPr>
          <a:xfrm>
            <a:off x="5869897" y="61800"/>
            <a:ext cx="3025877" cy="5021972"/>
          </a:xfrm>
          <a:prstGeom prst="rect">
            <a:avLst/>
          </a:prstGeom>
          <a:noFill/>
          <a:ln>
            <a:noFill/>
          </a:ln>
        </p:spPr>
      </p:pic>
      <p:pic>
        <p:nvPicPr>
          <p:cNvPr id="297" name="Google Shape;297;p47"/>
          <p:cNvPicPr preferRelativeResize="0"/>
          <p:nvPr/>
        </p:nvPicPr>
        <p:blipFill rotWithShape="1">
          <a:blip r:embed="rId5">
            <a:alphaModFix/>
          </a:blip>
          <a:srcRect b="0" l="0" r="0" t="0"/>
          <a:stretch/>
        </p:blipFill>
        <p:spPr>
          <a:xfrm>
            <a:off x="3348038" y="965538"/>
            <a:ext cx="2447925" cy="2619375"/>
          </a:xfrm>
          <a:prstGeom prst="rect">
            <a:avLst/>
          </a:prstGeom>
          <a:noFill/>
          <a:ln>
            <a:noFill/>
          </a:ln>
        </p:spPr>
      </p:pic>
      <p:sp>
        <p:nvSpPr>
          <p:cNvPr id="298" name="Google Shape;298;p47"/>
          <p:cNvSpPr txBox="1"/>
          <p:nvPr/>
        </p:nvSpPr>
        <p:spPr>
          <a:xfrm>
            <a:off x="3713000" y="365600"/>
            <a:ext cx="152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MyBMC App</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80150" y="239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304" name="Google Shape;304;p48"/>
          <p:cNvSpPr txBox="1"/>
          <p:nvPr>
            <p:ph idx="1" type="body"/>
          </p:nvPr>
        </p:nvSpPr>
        <p:spPr>
          <a:xfrm>
            <a:off x="311700" y="901625"/>
            <a:ext cx="8520600" cy="39117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Clr>
                <a:schemeClr val="dk1"/>
              </a:buClr>
              <a:buSzPct val="100000"/>
              <a:buChar char="●"/>
            </a:pPr>
            <a:r>
              <a:rPr lang="en">
                <a:solidFill>
                  <a:schemeClr val="dk1"/>
                </a:solidFill>
              </a:rPr>
              <a:t>Connected Roadways</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Connected factories</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Smart connected buildings</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Smart creatures </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Population monitoring </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Railway surveillance system</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Railway track monitoring system</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Train monitoring and reporting system</a:t>
            </a:r>
            <a:endParaRPr>
              <a:solidFill>
                <a:schemeClr val="dk1"/>
              </a:solidFill>
            </a:endParaRPr>
          </a:p>
          <a:p>
            <a:pPr indent="0" lvl="0" marL="0" rtl="0" algn="l">
              <a:lnSpc>
                <a:spcPct val="115000"/>
              </a:lnSpc>
              <a:spcBef>
                <a:spcPts val="1200"/>
              </a:spcBef>
              <a:spcAft>
                <a:spcPts val="0"/>
              </a:spcAft>
              <a:buSzPct val="117647"/>
              <a:buNone/>
            </a:pPr>
            <a:r>
              <a:rPr lang="en">
                <a:solidFill>
                  <a:schemeClr val="dk1"/>
                </a:solidFill>
              </a:rPr>
              <a:t>Every group will </a:t>
            </a:r>
            <a:endParaRPr>
              <a:solidFill>
                <a:schemeClr val="dk1"/>
              </a:solidFill>
            </a:endParaRPr>
          </a:p>
          <a:p>
            <a:pPr indent="-325755" lvl="0" marL="457200" rtl="0" algn="l">
              <a:lnSpc>
                <a:spcPct val="115000"/>
              </a:lnSpc>
              <a:spcBef>
                <a:spcPts val="1200"/>
              </a:spcBef>
              <a:spcAft>
                <a:spcPts val="0"/>
              </a:spcAft>
              <a:buClr>
                <a:schemeClr val="dk1"/>
              </a:buClr>
              <a:buSzPct val="100000"/>
              <a:buChar char="●"/>
            </a:pPr>
            <a:r>
              <a:rPr lang="en">
                <a:solidFill>
                  <a:schemeClr val="dk1"/>
                </a:solidFill>
              </a:rPr>
              <a:t>Select one example </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Identify the layer specific actions/responses/activities (for each layer - edge - fog - cloud)</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Identify the sensors/actuators required</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Identify the best suited protocols </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Select the architecture</a:t>
            </a:r>
            <a:endParaRPr>
              <a:solidFill>
                <a:schemeClr val="dk1"/>
              </a:solidFill>
            </a:endParaRPr>
          </a:p>
          <a:p>
            <a:pPr indent="-325755" lvl="0" marL="457200" rtl="0" algn="l">
              <a:lnSpc>
                <a:spcPct val="115000"/>
              </a:lnSpc>
              <a:spcBef>
                <a:spcPts val="0"/>
              </a:spcBef>
              <a:spcAft>
                <a:spcPts val="0"/>
              </a:spcAft>
              <a:buClr>
                <a:schemeClr val="dk1"/>
              </a:buClr>
              <a:buSzPct val="100000"/>
              <a:buChar char="●"/>
            </a:pPr>
            <a:r>
              <a:rPr lang="en">
                <a:solidFill>
                  <a:schemeClr val="dk1"/>
                </a:solidFill>
              </a:rPr>
              <a:t>Identify the information needed to be sent at the higher level  </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idx="1" type="body"/>
          </p:nvPr>
        </p:nvSpPr>
        <p:spPr>
          <a:xfrm>
            <a:off x="217425" y="126900"/>
            <a:ext cx="8717400" cy="4889700"/>
          </a:xfrm>
          <a:prstGeom prst="rect">
            <a:avLst/>
          </a:prstGeom>
          <a:noFill/>
          <a:ln>
            <a:noFill/>
          </a:ln>
        </p:spPr>
        <p:txBody>
          <a:bodyPr anchorCtr="0" anchor="t" bIns="91425" lIns="91425" spcFirstLastPara="1" rIns="91425" wrap="square" tIns="91425">
            <a:noAutofit/>
          </a:bodyPr>
          <a:lstStyle/>
          <a:p>
            <a:pPr indent="-334803" lvl="0" marL="457200" rtl="0" algn="l">
              <a:lnSpc>
                <a:spcPct val="110000"/>
              </a:lnSpc>
              <a:spcBef>
                <a:spcPts val="0"/>
              </a:spcBef>
              <a:spcAft>
                <a:spcPts val="0"/>
              </a:spcAft>
              <a:buClr>
                <a:srgbClr val="3F4245"/>
              </a:buClr>
              <a:buSzPts val="1673"/>
              <a:buFont typeface="Calibri"/>
              <a:buAutoNum type="arabicPeriod"/>
            </a:pPr>
            <a:r>
              <a:rPr b="1" lang="en" sz="1671">
                <a:solidFill>
                  <a:srgbClr val="3F4245"/>
                </a:solidFill>
                <a:highlight>
                  <a:schemeClr val="lt1"/>
                </a:highlight>
                <a:latin typeface="Calibri"/>
                <a:ea typeface="Calibri"/>
                <a:cs typeface="Calibri"/>
                <a:sym typeface="Calibri"/>
              </a:rPr>
              <a:t>Autonomous Vehicles </a:t>
            </a:r>
            <a:r>
              <a:rPr lang="en" sz="1671">
                <a:solidFill>
                  <a:srgbClr val="3F4245"/>
                </a:solidFill>
                <a:highlight>
                  <a:schemeClr val="lt1"/>
                </a:highlight>
                <a:latin typeface="Calibri"/>
                <a:ea typeface="Calibri"/>
                <a:cs typeface="Calibri"/>
                <a:sym typeface="Calibri"/>
              </a:rPr>
              <a:t>Requirements - The vehicle should be able to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Autonomous vehicles will operate in concert with other </a:t>
            </a:r>
            <a:r>
              <a:rPr lang="en" sz="1671" u="sng">
                <a:solidFill>
                  <a:srgbClr val="1F7FA5"/>
                </a:solidFill>
                <a:highlight>
                  <a:schemeClr val="lt1"/>
                </a:highlight>
                <a:latin typeface="Calibri"/>
                <a:ea typeface="Calibri"/>
                <a:cs typeface="Calibri"/>
                <a:sym typeface="Calibri"/>
                <a:hlinkClick r:id="rId3">
                  <a:extLst>
                    <a:ext uri="{A12FA001-AC4F-418D-AE19-62706E023703}">
                      <ahyp:hlinkClr val="tx"/>
                    </a:ext>
                  </a:extLst>
                </a:hlinkClick>
              </a:rPr>
              <a:t>connected vehicles</a:t>
            </a:r>
            <a:r>
              <a:rPr lang="en" sz="1671">
                <a:solidFill>
                  <a:srgbClr val="3F4245"/>
                </a:solidFill>
                <a:highlight>
                  <a:schemeClr val="lt1"/>
                </a:highlight>
                <a:latin typeface="Calibri"/>
                <a:ea typeface="Calibri"/>
                <a:cs typeface="Calibri"/>
                <a:sym typeface="Calibri"/>
              </a:rPr>
              <a:t>, </a:t>
            </a:r>
            <a:endParaRPr sz="1671">
              <a:solidFill>
                <a:srgbClr val="3F4245"/>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traffic management systems, </a:t>
            </a:r>
            <a:endParaRPr sz="1671">
              <a:solidFill>
                <a:srgbClr val="FF0000"/>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roadside units and </a:t>
            </a:r>
            <a:endParaRPr sz="1671">
              <a:solidFill>
                <a:srgbClr val="FF0000"/>
              </a:solidFill>
              <a:highlight>
                <a:schemeClr val="lt1"/>
              </a:highlight>
              <a:latin typeface="Calibri"/>
              <a:ea typeface="Calibri"/>
              <a:cs typeface="Calibri"/>
              <a:sym typeface="Calibri"/>
            </a:endParaRPr>
          </a:p>
          <a:p>
            <a:pPr indent="-334803" lvl="1" marL="914400" rtl="0" algn="l">
              <a:lnSpc>
                <a:spcPct val="95000"/>
              </a:lnSpc>
              <a:spcBef>
                <a:spcPts val="0"/>
              </a:spcBef>
              <a:spcAft>
                <a:spcPts val="0"/>
              </a:spcAft>
              <a:buClr>
                <a:srgbClr val="3F4245"/>
              </a:buClr>
              <a:buSzPts val="1673"/>
              <a:buFont typeface="Calibri"/>
              <a:buAutoNum type="alphaLcPeriod"/>
            </a:pPr>
            <a:r>
              <a:rPr lang="en" sz="1671">
                <a:solidFill>
                  <a:srgbClr val="FF0000"/>
                </a:solidFill>
                <a:highlight>
                  <a:schemeClr val="lt1"/>
                </a:highlight>
                <a:latin typeface="Calibri"/>
                <a:ea typeface="Calibri"/>
                <a:cs typeface="Calibri"/>
                <a:sym typeface="Calibri"/>
              </a:rPr>
              <a:t>pedestrians on busy thoroughfares and at intersections</a:t>
            </a:r>
            <a:r>
              <a:rPr lang="en" sz="1671">
                <a:solidFill>
                  <a:srgbClr val="3F4245"/>
                </a:solidFill>
                <a:highlight>
                  <a:schemeClr val="lt1"/>
                </a:highlight>
                <a:latin typeface="Calibri"/>
                <a:ea typeface="Calibri"/>
                <a:cs typeface="Calibri"/>
                <a:sym typeface="Calibri"/>
              </a:rPr>
              <a:t>.</a:t>
            </a:r>
            <a:endParaRPr sz="2137"/>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Detect the presence of the obstacles and control the speed and direction accordingly</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Give </a:t>
            </a:r>
            <a:r>
              <a:rPr b="1" lang="en" sz="1671">
                <a:solidFill>
                  <a:srgbClr val="FF0000"/>
                </a:solidFill>
                <a:highlight>
                  <a:schemeClr val="lt1"/>
                </a:highlight>
                <a:latin typeface="Calibri"/>
                <a:ea typeface="Calibri"/>
                <a:cs typeface="Calibri"/>
                <a:sym typeface="Calibri"/>
              </a:rPr>
              <a:t>lane-departure warning and and be able to do self-parking</a:t>
            </a:r>
            <a:r>
              <a:rPr lang="en" sz="1671">
                <a:solidFill>
                  <a:srgbClr val="3F4245"/>
                </a:solidFill>
                <a:highlight>
                  <a:schemeClr val="lt1"/>
                </a:highlight>
                <a:latin typeface="Calibri"/>
                <a:ea typeface="Calibri"/>
                <a:cs typeface="Calibri"/>
                <a:sym typeface="Calibri"/>
              </a:rPr>
              <a:t>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Send the route information to the central system for storage and to be made available to the supervisor to monitor the performance of the vehicle in real time</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Data will be accessed by various other zonal people for R &amp; D</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performance of the vehicle will be monitored and the vehicle will be tracked in real time to detect any unforeseen situation </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history of the vehicle performance need to be maintained and the abstract level information in the form of fuel used, time taken to cover different routes along with route information mapped to GPS, accidents taken place if any, etc will be sent to the R &amp; D department situated in other city/country</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The records of modification taken place to improve the performance of the vehicle also to be maintained at the central level</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Keep a track of sensor failure over the period of time</a:t>
            </a:r>
            <a:endParaRPr sz="1671">
              <a:solidFill>
                <a:srgbClr val="3F4245"/>
              </a:solidFill>
              <a:highlight>
                <a:schemeClr val="lt1"/>
              </a:highlight>
              <a:latin typeface="Calibri"/>
              <a:ea typeface="Calibri"/>
              <a:cs typeface="Calibri"/>
              <a:sym typeface="Calibri"/>
            </a:endParaRPr>
          </a:p>
          <a:p>
            <a:pPr indent="-334803" lvl="0" marL="457200" rtl="0" algn="l">
              <a:lnSpc>
                <a:spcPct val="95000"/>
              </a:lnSpc>
              <a:spcBef>
                <a:spcPts val="0"/>
              </a:spcBef>
              <a:spcAft>
                <a:spcPts val="0"/>
              </a:spcAft>
              <a:buClr>
                <a:srgbClr val="3F4245"/>
              </a:buClr>
              <a:buSzPts val="1673"/>
              <a:buFont typeface="Calibri"/>
              <a:buAutoNum type="alphaUcPeriod"/>
            </a:pPr>
            <a:r>
              <a:rPr lang="en" sz="1671">
                <a:solidFill>
                  <a:srgbClr val="3F4245"/>
                </a:solidFill>
                <a:highlight>
                  <a:schemeClr val="lt1"/>
                </a:highlight>
                <a:latin typeface="Calibri"/>
                <a:ea typeface="Calibri"/>
                <a:cs typeface="Calibri"/>
                <a:sym typeface="Calibri"/>
              </a:rPr>
              <a:t>etc</a:t>
            </a:r>
            <a:endParaRPr sz="1671">
              <a:solidFill>
                <a:srgbClr val="3F4245"/>
              </a:solidFill>
              <a:highlight>
                <a:schemeClr val="lt1"/>
              </a:highlight>
              <a:latin typeface="Calibri"/>
              <a:ea typeface="Calibri"/>
              <a:cs typeface="Calibri"/>
              <a:sym typeface="Calibri"/>
            </a:endParaRPr>
          </a:p>
          <a:p>
            <a:pPr indent="0" lvl="0" marL="0" rtl="0" algn="l">
              <a:lnSpc>
                <a:spcPct val="95000"/>
              </a:lnSpc>
              <a:spcBef>
                <a:spcPts val="0"/>
              </a:spcBef>
              <a:spcAft>
                <a:spcPts val="1200"/>
              </a:spcAft>
              <a:buSzPts val="852"/>
              <a:buNone/>
            </a:pPr>
            <a:r>
              <a:t/>
            </a:r>
            <a:endParaRPr sz="1595"/>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idx="1" type="body"/>
          </p:nvPr>
        </p:nvSpPr>
        <p:spPr>
          <a:xfrm>
            <a:off x="311700" y="291075"/>
            <a:ext cx="8520600" cy="4277700"/>
          </a:xfrm>
          <a:prstGeom prst="rect">
            <a:avLst/>
          </a:prstGeom>
          <a:noFill/>
          <a:ln>
            <a:noFill/>
          </a:ln>
        </p:spPr>
        <p:txBody>
          <a:bodyPr anchorCtr="0" anchor="t" bIns="91425" lIns="91425" spcFirstLastPara="1" rIns="91425" wrap="square" tIns="91425">
            <a:normAutofit/>
          </a:bodyPr>
          <a:lstStyle/>
          <a:p>
            <a:pPr indent="-349250" lvl="0" marL="457200" rtl="0" algn="l">
              <a:lnSpc>
                <a:spcPct val="130000"/>
              </a:lnSpc>
              <a:spcBef>
                <a:spcPts val="0"/>
              </a:spcBef>
              <a:spcAft>
                <a:spcPts val="0"/>
              </a:spcAft>
              <a:buClr>
                <a:srgbClr val="3F4245"/>
              </a:buClr>
              <a:buSzPts val="1900"/>
              <a:buFont typeface="Calibri"/>
              <a:buAutoNum type="arabicPeriod"/>
            </a:pPr>
            <a:r>
              <a:rPr b="1" lang="en" sz="1900">
                <a:solidFill>
                  <a:srgbClr val="3F4245"/>
                </a:solidFill>
                <a:highlight>
                  <a:schemeClr val="lt1"/>
                </a:highlight>
                <a:latin typeface="Calibri"/>
                <a:ea typeface="Calibri"/>
                <a:cs typeface="Calibri"/>
                <a:sym typeface="Calibri"/>
              </a:rPr>
              <a:t>Autonomous Vehicles</a:t>
            </a:r>
            <a:endParaRPr b="1" sz="1900">
              <a:solidFill>
                <a:srgbClr val="3F4245"/>
              </a:solidFill>
              <a:highlight>
                <a:schemeClr val="lt1"/>
              </a:highlight>
              <a:latin typeface="Calibri"/>
              <a:ea typeface="Calibri"/>
              <a:cs typeface="Calibri"/>
              <a:sym typeface="Calibri"/>
            </a:endParaRPr>
          </a:p>
          <a:p>
            <a:pPr indent="-349250" lvl="0" marL="457200" rtl="0" algn="l">
              <a:lnSpc>
                <a:spcPct val="115000"/>
              </a:lnSpc>
              <a:spcBef>
                <a:spcPts val="0"/>
              </a:spcBef>
              <a:spcAft>
                <a:spcPts val="0"/>
              </a:spcAft>
              <a:buClr>
                <a:srgbClr val="3F4245"/>
              </a:buClr>
              <a:buSzPts val="1900"/>
              <a:buFont typeface="Calibri"/>
              <a:buChar char="●"/>
            </a:pPr>
            <a:r>
              <a:rPr lang="en" sz="1900">
                <a:solidFill>
                  <a:srgbClr val="3F4245"/>
                </a:solidFill>
                <a:highlight>
                  <a:schemeClr val="lt1"/>
                </a:highlight>
                <a:latin typeface="Calibri"/>
                <a:ea typeface="Calibri"/>
                <a:cs typeface="Calibri"/>
                <a:sym typeface="Calibri"/>
              </a:rPr>
              <a:t>Edge computing features such as </a:t>
            </a:r>
            <a:r>
              <a:rPr b="1" lang="en" sz="1900">
                <a:solidFill>
                  <a:srgbClr val="FF0000"/>
                </a:solidFill>
                <a:highlight>
                  <a:schemeClr val="lt1"/>
                </a:highlight>
                <a:latin typeface="Calibri"/>
                <a:ea typeface="Calibri"/>
                <a:cs typeface="Calibri"/>
                <a:sym typeface="Calibri"/>
              </a:rPr>
              <a:t>lane-departure warning and self-parking applications</a:t>
            </a:r>
            <a:r>
              <a:rPr lang="en" sz="1900">
                <a:solidFill>
                  <a:srgbClr val="3F4245"/>
                </a:solidFill>
                <a:highlight>
                  <a:schemeClr val="lt1"/>
                </a:highlight>
                <a:latin typeface="Calibri"/>
                <a:ea typeface="Calibri"/>
                <a:cs typeface="Calibri"/>
                <a:sym typeface="Calibri"/>
              </a:rPr>
              <a:t> are already widely available. </a:t>
            </a:r>
            <a:endParaRPr sz="1900">
              <a:solidFill>
                <a:srgbClr val="3F4245"/>
              </a:solidFill>
              <a:highlight>
                <a:schemeClr val="lt1"/>
              </a:highlight>
              <a:latin typeface="Calibri"/>
              <a:ea typeface="Calibri"/>
              <a:cs typeface="Calibri"/>
              <a:sym typeface="Calibri"/>
            </a:endParaRPr>
          </a:p>
          <a:p>
            <a:pPr indent="-349250" lvl="0" marL="457200" rtl="0" algn="l">
              <a:lnSpc>
                <a:spcPct val="115000"/>
              </a:lnSpc>
              <a:spcBef>
                <a:spcPts val="0"/>
              </a:spcBef>
              <a:spcAft>
                <a:spcPts val="0"/>
              </a:spcAft>
              <a:buClr>
                <a:srgbClr val="3F4245"/>
              </a:buClr>
              <a:buSzPts val="1900"/>
              <a:buFont typeface="Calibri"/>
              <a:buChar char="●"/>
            </a:pPr>
            <a:r>
              <a:rPr lang="en" sz="1900">
                <a:solidFill>
                  <a:srgbClr val="3F4245"/>
                </a:solidFill>
                <a:highlight>
                  <a:schemeClr val="lt1"/>
                </a:highlight>
                <a:latin typeface="Calibri"/>
                <a:ea typeface="Calibri"/>
                <a:cs typeface="Calibri"/>
                <a:sym typeface="Calibri"/>
              </a:rPr>
              <a:t>And as the ability of vehicles to interact with their environment becomes more widespread, so will the </a:t>
            </a:r>
            <a:r>
              <a:rPr lang="en" sz="1900" u="sng">
                <a:solidFill>
                  <a:srgbClr val="FF0000"/>
                </a:solidFill>
                <a:highlight>
                  <a:schemeClr val="lt1"/>
                </a:highlight>
                <a:latin typeface="Calibri"/>
                <a:ea typeface="Calibri"/>
                <a:cs typeface="Calibri"/>
                <a:sym typeface="Calibri"/>
              </a:rPr>
              <a:t>need for a fast and responsive network</a:t>
            </a:r>
            <a:r>
              <a:rPr lang="en" sz="1900" u="sng">
                <a:solidFill>
                  <a:srgbClr val="3F4245"/>
                </a:solidFill>
                <a:highlight>
                  <a:schemeClr val="lt1"/>
                </a:highlight>
                <a:latin typeface="Calibri"/>
                <a:ea typeface="Calibri"/>
                <a:cs typeface="Calibri"/>
                <a:sym typeface="Calibri"/>
              </a:rPr>
              <a:t>.</a:t>
            </a:r>
            <a:r>
              <a:rPr lang="en" sz="1900">
                <a:solidFill>
                  <a:srgbClr val="3F4245"/>
                </a:solidFill>
                <a:highlight>
                  <a:schemeClr val="lt1"/>
                </a:highlight>
                <a:latin typeface="Calibri"/>
                <a:ea typeface="Calibri"/>
                <a:cs typeface="Calibri"/>
                <a:sym typeface="Calibri"/>
              </a:rPr>
              <a:t> </a:t>
            </a:r>
            <a:endParaRPr sz="1900">
              <a:solidFill>
                <a:srgbClr val="3F4245"/>
              </a:solidFill>
              <a:highlight>
                <a:schemeClr val="lt1"/>
              </a:highlight>
              <a:latin typeface="Calibri"/>
              <a:ea typeface="Calibri"/>
              <a:cs typeface="Calibri"/>
              <a:sym typeface="Calibri"/>
            </a:endParaRPr>
          </a:p>
          <a:p>
            <a:pPr indent="-349250" lvl="0" marL="457200" rtl="0" algn="l">
              <a:lnSpc>
                <a:spcPct val="115000"/>
              </a:lnSpc>
              <a:spcBef>
                <a:spcPts val="0"/>
              </a:spcBef>
              <a:spcAft>
                <a:spcPts val="0"/>
              </a:spcAft>
              <a:buClr>
                <a:srgbClr val="3F4245"/>
              </a:buClr>
              <a:buSzPts val="1900"/>
              <a:buFont typeface="Calibri"/>
              <a:buChar char="●"/>
            </a:pPr>
            <a:r>
              <a:rPr lang="en" sz="1900">
                <a:solidFill>
                  <a:srgbClr val="3F4245"/>
                </a:solidFill>
                <a:highlight>
                  <a:schemeClr val="lt1"/>
                </a:highlight>
                <a:latin typeface="Calibri"/>
                <a:ea typeface="Calibri"/>
                <a:cs typeface="Calibri"/>
                <a:sym typeface="Calibri"/>
              </a:rPr>
              <a:t>Autonomous vehicles will operate in concert with other </a:t>
            </a:r>
            <a:r>
              <a:rPr lang="en" sz="1900" u="sng">
                <a:solidFill>
                  <a:srgbClr val="1F7FA5"/>
                </a:solidFill>
                <a:highlight>
                  <a:schemeClr val="lt1"/>
                </a:highlight>
                <a:latin typeface="Calibri"/>
                <a:ea typeface="Calibri"/>
                <a:cs typeface="Calibri"/>
                <a:sym typeface="Calibri"/>
                <a:hlinkClick r:id="rId3">
                  <a:extLst>
                    <a:ext uri="{A12FA001-AC4F-418D-AE19-62706E023703}">
                      <ahyp:hlinkClr val="tx"/>
                    </a:ext>
                  </a:extLst>
                </a:hlinkClick>
              </a:rPr>
              <a:t>connected vehicles</a:t>
            </a:r>
            <a:r>
              <a:rPr lang="en" sz="1900">
                <a:solidFill>
                  <a:srgbClr val="3F4245"/>
                </a:solidFill>
                <a:highlight>
                  <a:schemeClr val="lt1"/>
                </a:highlight>
                <a:latin typeface="Calibri"/>
                <a:ea typeface="Calibri"/>
                <a:cs typeface="Calibri"/>
                <a:sym typeface="Calibri"/>
              </a:rPr>
              <a:t>, </a:t>
            </a:r>
            <a:endParaRPr sz="1900">
              <a:solidFill>
                <a:srgbClr val="3F4245"/>
              </a:solidFill>
              <a:highlight>
                <a:schemeClr val="lt1"/>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chemeClr val="lt1"/>
                </a:highlight>
                <a:latin typeface="Calibri"/>
                <a:ea typeface="Calibri"/>
                <a:cs typeface="Calibri"/>
                <a:sym typeface="Calibri"/>
              </a:rPr>
              <a:t>traffic management systems, </a:t>
            </a:r>
            <a:endParaRPr sz="1900">
              <a:solidFill>
                <a:srgbClr val="FF0000"/>
              </a:solidFill>
              <a:highlight>
                <a:schemeClr val="lt1"/>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chemeClr val="lt1"/>
                </a:highlight>
                <a:latin typeface="Calibri"/>
                <a:ea typeface="Calibri"/>
                <a:cs typeface="Calibri"/>
                <a:sym typeface="Calibri"/>
              </a:rPr>
              <a:t>roadside units and </a:t>
            </a:r>
            <a:endParaRPr sz="1900">
              <a:solidFill>
                <a:srgbClr val="FF0000"/>
              </a:solidFill>
              <a:highlight>
                <a:schemeClr val="lt1"/>
              </a:highlight>
              <a:latin typeface="Calibri"/>
              <a:ea typeface="Calibri"/>
              <a:cs typeface="Calibri"/>
              <a:sym typeface="Calibri"/>
            </a:endParaRPr>
          </a:p>
          <a:p>
            <a:pPr indent="-349250" lvl="1" marL="914400" rtl="0" algn="l">
              <a:lnSpc>
                <a:spcPct val="115000"/>
              </a:lnSpc>
              <a:spcBef>
                <a:spcPts val="0"/>
              </a:spcBef>
              <a:spcAft>
                <a:spcPts val="0"/>
              </a:spcAft>
              <a:buClr>
                <a:srgbClr val="3F4245"/>
              </a:buClr>
              <a:buSzPts val="1900"/>
              <a:buFont typeface="Calibri"/>
              <a:buChar char="○"/>
            </a:pPr>
            <a:r>
              <a:rPr lang="en" sz="1900">
                <a:solidFill>
                  <a:srgbClr val="FF0000"/>
                </a:solidFill>
                <a:highlight>
                  <a:schemeClr val="lt1"/>
                </a:highlight>
                <a:latin typeface="Calibri"/>
                <a:ea typeface="Calibri"/>
                <a:cs typeface="Calibri"/>
                <a:sym typeface="Calibri"/>
              </a:rPr>
              <a:t>pedestrians on busy thoroughfares and at intersections</a:t>
            </a:r>
            <a:r>
              <a:rPr lang="en" sz="1900">
                <a:solidFill>
                  <a:srgbClr val="3F4245"/>
                </a:solidFill>
                <a:highlight>
                  <a:schemeClr val="lt1"/>
                </a:highlight>
                <a:latin typeface="Calibri"/>
                <a:ea typeface="Calibri"/>
                <a:cs typeface="Calibri"/>
                <a:sym typeface="Calibri"/>
              </a:rPr>
              <a:t>.</a:t>
            </a:r>
            <a:endParaRPr sz="2500"/>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5"/>
          <p:cNvPicPr preferRelativeResize="0"/>
          <p:nvPr/>
        </p:nvPicPr>
        <p:blipFill rotWithShape="1">
          <a:blip r:embed="rId3">
            <a:alphaModFix/>
          </a:blip>
          <a:srcRect b="0" l="0" r="0" t="0"/>
          <a:stretch/>
        </p:blipFill>
        <p:spPr>
          <a:xfrm>
            <a:off x="1247250" y="152400"/>
            <a:ext cx="6363221" cy="48386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2"/>
          <p:cNvSpPr txBox="1"/>
          <p:nvPr>
            <p:ph type="title"/>
          </p:nvPr>
        </p:nvSpPr>
        <p:spPr>
          <a:xfrm>
            <a:off x="311700" y="203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7557"/>
              <a:buFont typeface="Arial"/>
              <a:buNone/>
            </a:pPr>
            <a:r>
              <a:rPr b="1" lang="en" sz="1911">
                <a:solidFill>
                  <a:schemeClr val="dk2"/>
                </a:solidFill>
              </a:rPr>
              <a:t>Railway track monitoring system</a:t>
            </a:r>
            <a:endParaRPr b="1" sz="2911"/>
          </a:p>
        </p:txBody>
      </p:sp>
      <p:sp>
        <p:nvSpPr>
          <p:cNvPr id="320" name="Google Shape;320;p52"/>
          <p:cNvSpPr txBox="1"/>
          <p:nvPr>
            <p:ph idx="1" type="body"/>
          </p:nvPr>
        </p:nvSpPr>
        <p:spPr>
          <a:xfrm>
            <a:off x="311700" y="776225"/>
            <a:ext cx="8520600" cy="41994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15000"/>
              </a:lnSpc>
              <a:spcBef>
                <a:spcPts val="0"/>
              </a:spcBef>
              <a:spcAft>
                <a:spcPts val="0"/>
              </a:spcAft>
              <a:buSzPct val="210526"/>
              <a:buNone/>
            </a:pPr>
            <a:r>
              <a:rPr lang="en"/>
              <a:t>Assumption :</a:t>
            </a:r>
            <a:endParaRPr/>
          </a:p>
          <a:p>
            <a:pPr indent="0" lvl="0" marL="0" rtl="0" algn="l">
              <a:lnSpc>
                <a:spcPct val="115000"/>
              </a:lnSpc>
              <a:spcBef>
                <a:spcPts val="1200"/>
              </a:spcBef>
              <a:spcAft>
                <a:spcPts val="0"/>
              </a:spcAft>
              <a:buSzPct val="210526"/>
              <a:buNone/>
            </a:pPr>
            <a:r>
              <a:rPr lang="en"/>
              <a:t>The Railway works in 4 region: Eastern railway -western -southern -northern </a:t>
            </a:r>
            <a:endParaRPr/>
          </a:p>
          <a:p>
            <a:pPr indent="-282892" lvl="0" marL="457200" rtl="0" algn="l">
              <a:lnSpc>
                <a:spcPct val="115000"/>
              </a:lnSpc>
              <a:spcBef>
                <a:spcPts val="1200"/>
              </a:spcBef>
              <a:spcAft>
                <a:spcPts val="0"/>
              </a:spcAft>
              <a:buSzPct val="100000"/>
              <a:buAutoNum type="arabicPeriod"/>
            </a:pPr>
            <a:r>
              <a:rPr lang="en"/>
              <a:t>Requirements</a:t>
            </a:r>
            <a:endParaRPr/>
          </a:p>
          <a:p>
            <a:pPr indent="-270826" lvl="1" marL="914400" rtl="0" algn="l">
              <a:lnSpc>
                <a:spcPct val="115000"/>
              </a:lnSpc>
              <a:spcBef>
                <a:spcPts val="0"/>
              </a:spcBef>
              <a:spcAft>
                <a:spcPts val="0"/>
              </a:spcAft>
              <a:buSzPct val="100000"/>
              <a:buAutoNum type="alphaLcPeriod"/>
            </a:pPr>
            <a:r>
              <a:rPr lang="en"/>
              <a:t>Monitor the health of the tracks like cracks - expansion - deformation - rusting</a:t>
            </a:r>
            <a:endParaRPr/>
          </a:p>
          <a:p>
            <a:pPr indent="-270826" lvl="1" marL="914400" rtl="0" algn="l">
              <a:lnSpc>
                <a:spcPct val="115000"/>
              </a:lnSpc>
              <a:spcBef>
                <a:spcPts val="0"/>
              </a:spcBef>
              <a:spcAft>
                <a:spcPts val="0"/>
              </a:spcAft>
              <a:buSzPct val="100000"/>
              <a:buAutoNum type="alphaLcPeriod"/>
            </a:pPr>
            <a:r>
              <a:rPr lang="en"/>
              <a:t>Monitor the wooden sleepers kept below the track </a:t>
            </a:r>
            <a:endParaRPr/>
          </a:p>
          <a:p>
            <a:pPr indent="-270826" lvl="1" marL="914400" rtl="0" algn="l">
              <a:lnSpc>
                <a:spcPct val="115000"/>
              </a:lnSpc>
              <a:spcBef>
                <a:spcPts val="0"/>
              </a:spcBef>
              <a:spcAft>
                <a:spcPts val="0"/>
              </a:spcAft>
              <a:buSzPct val="100000"/>
              <a:buAutoNum type="alphaLcPeriod"/>
            </a:pPr>
            <a:r>
              <a:rPr lang="en"/>
              <a:t>Maintenance - cost, schedule, planned and under emergency, Climate specific maintenance </a:t>
            </a:r>
            <a:endParaRPr/>
          </a:p>
          <a:p>
            <a:pPr indent="-270826" lvl="1" marL="914400" rtl="0" algn="l">
              <a:lnSpc>
                <a:spcPct val="115000"/>
              </a:lnSpc>
              <a:spcBef>
                <a:spcPts val="0"/>
              </a:spcBef>
              <a:spcAft>
                <a:spcPts val="0"/>
              </a:spcAft>
              <a:buSzPct val="100000"/>
              <a:buAutoNum type="alphaLcPeriod"/>
            </a:pPr>
            <a:r>
              <a:rPr lang="en"/>
              <a:t>Monitor the environmental condition -  temp rainfall, foggy or clear </a:t>
            </a:r>
            <a:endParaRPr/>
          </a:p>
          <a:p>
            <a:pPr indent="-270826" lvl="1" marL="914400" rtl="0" algn="l">
              <a:lnSpc>
                <a:spcPct val="115000"/>
              </a:lnSpc>
              <a:spcBef>
                <a:spcPts val="0"/>
              </a:spcBef>
              <a:spcAft>
                <a:spcPts val="0"/>
              </a:spcAft>
              <a:buSzPct val="100000"/>
              <a:buAutoNum type="alphaLcPeriod"/>
            </a:pPr>
            <a:r>
              <a:rPr lang="en"/>
              <a:t>Usage of track from the daily up/down trains on the track</a:t>
            </a:r>
            <a:endParaRPr/>
          </a:p>
          <a:p>
            <a:pPr indent="-270826" lvl="1" marL="914400" rtl="0" algn="l">
              <a:lnSpc>
                <a:spcPct val="115000"/>
              </a:lnSpc>
              <a:spcBef>
                <a:spcPts val="0"/>
              </a:spcBef>
              <a:spcAft>
                <a:spcPts val="0"/>
              </a:spcAft>
              <a:buSzPct val="100000"/>
              <a:buAutoNum type="alphaLcPeriod"/>
            </a:pPr>
            <a:r>
              <a:rPr lang="en"/>
              <a:t>History of the trac - right from the beginning </a:t>
            </a:r>
            <a:endParaRPr/>
          </a:p>
          <a:p>
            <a:pPr indent="-270826" lvl="1" marL="914400" rtl="0" algn="l">
              <a:lnSpc>
                <a:spcPct val="115000"/>
              </a:lnSpc>
              <a:spcBef>
                <a:spcPts val="0"/>
              </a:spcBef>
              <a:spcAft>
                <a:spcPts val="0"/>
              </a:spcAft>
              <a:buSzPct val="100000"/>
              <a:buAutoNum type="alphaLcPeriod"/>
            </a:pPr>
            <a:r>
              <a:rPr lang="en"/>
              <a:t>Records of accidents </a:t>
            </a:r>
            <a:endParaRPr/>
          </a:p>
          <a:p>
            <a:pPr indent="-270826" lvl="1" marL="914400" rtl="0" algn="l">
              <a:lnSpc>
                <a:spcPct val="115000"/>
              </a:lnSpc>
              <a:spcBef>
                <a:spcPts val="0"/>
              </a:spcBef>
              <a:spcAft>
                <a:spcPts val="0"/>
              </a:spcAft>
              <a:buSzPct val="100000"/>
              <a:buAutoNum type="alphaLcPeriod"/>
            </a:pPr>
            <a:r>
              <a:rPr lang="en"/>
              <a:t>Track of Diversions taken from the main route </a:t>
            </a:r>
            <a:endParaRPr/>
          </a:p>
          <a:p>
            <a:pPr indent="-270826" lvl="1" marL="914400" rtl="0" algn="l">
              <a:lnSpc>
                <a:spcPct val="115000"/>
              </a:lnSpc>
              <a:spcBef>
                <a:spcPts val="0"/>
              </a:spcBef>
              <a:spcAft>
                <a:spcPts val="0"/>
              </a:spcAft>
              <a:buSzPct val="100000"/>
              <a:buAutoNum type="alphaLcPeriod"/>
            </a:pPr>
            <a:r>
              <a:rPr lang="en"/>
              <a:t>Connectivity of the tracks</a:t>
            </a:r>
            <a:endParaRPr/>
          </a:p>
          <a:p>
            <a:pPr indent="-270826" lvl="1" marL="914400" rtl="0" algn="l">
              <a:lnSpc>
                <a:spcPct val="115000"/>
              </a:lnSpc>
              <a:spcBef>
                <a:spcPts val="0"/>
              </a:spcBef>
              <a:spcAft>
                <a:spcPts val="0"/>
              </a:spcAft>
              <a:buSzPct val="100000"/>
              <a:buAutoNum type="alphaLcPeriod"/>
            </a:pPr>
            <a:r>
              <a:rPr lang="en"/>
              <a:t>All the information should be made available to the higher ups at local zonal and central/ministry level.</a:t>
            </a:r>
            <a:endParaRPr/>
          </a:p>
          <a:p>
            <a:pPr indent="-270826" lvl="1" marL="914400" rtl="0" algn="l">
              <a:lnSpc>
                <a:spcPct val="115000"/>
              </a:lnSpc>
              <a:spcBef>
                <a:spcPts val="0"/>
              </a:spcBef>
              <a:spcAft>
                <a:spcPts val="0"/>
              </a:spcAft>
              <a:buSzPct val="100000"/>
              <a:buAutoNum type="alphaLcPeriod"/>
            </a:pPr>
            <a:r>
              <a:rPr lang="en"/>
              <a:t>Based on the traffic the railway ministry should be able to plan for capacity building / future plan</a:t>
            </a:r>
            <a:endParaRPr/>
          </a:p>
          <a:p>
            <a:pPr indent="-282892" lvl="1" marL="914400" rtl="0" algn="l">
              <a:lnSpc>
                <a:spcPct val="115000"/>
              </a:lnSpc>
              <a:spcBef>
                <a:spcPts val="0"/>
              </a:spcBef>
              <a:spcAft>
                <a:spcPts val="0"/>
              </a:spcAft>
              <a:buSzPct val="100000"/>
              <a:buAutoNum type="alphaLcPeriod"/>
            </a:pPr>
            <a:r>
              <a:rPr lang="en" sz="1800"/>
              <a:t>System for measurement of acceleration on both side of one Axle and Bogie pivot on coach floor.</a:t>
            </a:r>
            <a:endParaRPr sz="1800"/>
          </a:p>
          <a:p>
            <a:pPr indent="-282892" lvl="1" marL="914400" rtl="0" algn="l">
              <a:lnSpc>
                <a:spcPct val="115000"/>
              </a:lnSpc>
              <a:spcBef>
                <a:spcPts val="0"/>
              </a:spcBef>
              <a:spcAft>
                <a:spcPts val="0"/>
              </a:spcAft>
              <a:buSzPct val="100000"/>
              <a:buAutoNum type="alphaLcPeriod"/>
            </a:pPr>
            <a:r>
              <a:rPr lang="en" sz="1800"/>
              <a:t>System for video recording of track components and analysis by image processing for condition monitoring of track components</a:t>
            </a:r>
            <a:endParaRPr sz="1800"/>
          </a:p>
          <a:p>
            <a:pPr indent="-270826" lvl="1" marL="914400" rtl="0" algn="l">
              <a:lnSpc>
                <a:spcPct val="115000"/>
              </a:lnSpc>
              <a:spcBef>
                <a:spcPts val="0"/>
              </a:spcBef>
              <a:spcAft>
                <a:spcPts val="0"/>
              </a:spcAft>
              <a:buSzPct val="77777"/>
              <a:buAutoNum type="alphaLcPeriod"/>
            </a:pPr>
            <a:r>
              <a:rPr lang="en" sz="1800"/>
              <a:t>The system shall be capable for recording of accurate location of all defects using some proven navigation system which may include tachometer and automatic location detector with route feature file or GPS with route feature files having GPS coordinates. </a:t>
            </a:r>
            <a:endParaRPr sz="1800"/>
          </a:p>
          <a:p>
            <a:pPr indent="-282892" lvl="1" marL="914400" rtl="0" algn="l">
              <a:lnSpc>
                <a:spcPct val="115000"/>
              </a:lnSpc>
              <a:spcBef>
                <a:spcPts val="0"/>
              </a:spcBef>
              <a:spcAft>
                <a:spcPts val="0"/>
              </a:spcAft>
              <a:buSzPct val="100000"/>
              <a:buAutoNum type="alphaLcPeriod"/>
            </a:pPr>
            <a:r>
              <a:rPr lang="en" sz="1800"/>
              <a:t>The TIMS shall be capable of monitoring all parameters of various sub systems in both forward and reverse directions accurately to avoid need for turning of coach.</a:t>
            </a:r>
            <a:endParaRPr sz="1800"/>
          </a:p>
          <a:p>
            <a:pPr indent="-282892" lvl="1" marL="914400" rtl="0" algn="l">
              <a:lnSpc>
                <a:spcPct val="115000"/>
              </a:lnSpc>
              <a:spcBef>
                <a:spcPts val="0"/>
              </a:spcBef>
              <a:spcAft>
                <a:spcPts val="0"/>
              </a:spcAft>
              <a:buSzPct val="100000"/>
              <a:buAutoNum type="alphaLcPeriod"/>
            </a:pPr>
            <a:r>
              <a:rPr lang="en" sz="1800"/>
              <a:t>The facility shall be provided for processed data transfer from TIMS to divisional and Zonal headquarters of concerned Railways and R.D.S.O (For initial 3 months). This facility shall be provided through GPRS/ other suitable mobile networks.</a:t>
            </a:r>
            <a:endParaRPr sz="1800"/>
          </a:p>
          <a:p>
            <a:pPr indent="-282892" lvl="1" marL="914400" rtl="0" algn="l">
              <a:lnSpc>
                <a:spcPct val="115000"/>
              </a:lnSpc>
              <a:spcBef>
                <a:spcPts val="0"/>
              </a:spcBef>
              <a:spcAft>
                <a:spcPts val="0"/>
              </a:spcAft>
              <a:buSzPct val="100000"/>
              <a:buAutoNum type="alphaLcPeriod"/>
            </a:pPr>
            <a:r>
              <a:rPr lang="en" sz="1800"/>
              <a:t>The System shall be capable of on line (during recording) processing, analysis, storage, reporting and printing of the recorded data/reports. Option to take or not to take the print of exception report and analogue report shall be available to user.</a:t>
            </a:r>
            <a:endParaRPr sz="1800"/>
          </a:p>
          <a:p>
            <a:pPr indent="-282892" lvl="1" marL="914400" rtl="0" algn="l">
              <a:lnSpc>
                <a:spcPct val="115000"/>
              </a:lnSpc>
              <a:spcBef>
                <a:spcPts val="0"/>
              </a:spcBef>
              <a:spcAft>
                <a:spcPts val="0"/>
              </a:spcAft>
              <a:buSzPct val="100000"/>
              <a:buAutoNum type="alphaLcPeriod"/>
            </a:pPr>
            <a:r>
              <a:rPr lang="en" sz="1800"/>
              <a:t>The system shall be capable of generating exception reports exceeding predefined limits of acceleration where accelerometer has been mounted, in the desired format</a:t>
            </a:r>
            <a:endParaRPr sz="1800"/>
          </a:p>
          <a:p>
            <a:pPr indent="-282892" lvl="1" marL="914400" rtl="0" algn="l">
              <a:lnSpc>
                <a:spcPct val="115000"/>
              </a:lnSpc>
              <a:spcBef>
                <a:spcPts val="0"/>
              </a:spcBef>
              <a:spcAft>
                <a:spcPts val="0"/>
              </a:spcAft>
              <a:buSzPct val="150000"/>
              <a:buAutoNum type="alphaLcPeriod"/>
            </a:pPr>
            <a:r>
              <a:rPr lang="en" sz="1200"/>
              <a:t>PARAMETERS TO BE RECORDED:</a:t>
            </a:r>
            <a:endParaRPr sz="1200"/>
          </a:p>
          <a:p>
            <a:pPr indent="-282892" lvl="1" marL="914400" rtl="0" algn="l">
              <a:lnSpc>
                <a:spcPct val="115000"/>
              </a:lnSpc>
              <a:spcBef>
                <a:spcPts val="0"/>
              </a:spcBef>
              <a:spcAft>
                <a:spcPts val="0"/>
              </a:spcAft>
              <a:buSzPct val="150000"/>
              <a:buAutoNum type="alphaLcPeriod"/>
            </a:pPr>
            <a:r>
              <a:rPr lang="en" sz="1200"/>
              <a:t>5.1 System for measurement of acceleration on both side of one Axle and Bogie pivot on coach floor.i. Measurement of vertical and lateral acceleration on both sides of one axle at user selectable sampling interval in distance domain and on various track features.</a:t>
            </a:r>
            <a:endParaRPr sz="1200"/>
          </a:p>
          <a:p>
            <a:pPr indent="-282892" lvl="1" marL="914400" rtl="0" algn="l">
              <a:lnSpc>
                <a:spcPct val="115000"/>
              </a:lnSpc>
              <a:spcBef>
                <a:spcPts val="0"/>
              </a:spcBef>
              <a:spcAft>
                <a:spcPts val="0"/>
              </a:spcAft>
              <a:buSzPct val="150000"/>
              <a:buAutoNum type="alphaLcPeriod"/>
            </a:pPr>
            <a:r>
              <a:rPr lang="en" sz="1200"/>
              <a:t>ii. Measurement of vertical and lateral acceleration on coach floor at bogie pivot at user selectable sampling interval in distance domain and on various track features.System for video recording of track components and analysis by image processing for condition monitoring of track components System shall be capable of identifying and reporting defects in rails, sleepers, fastenings and ballast deficiency. Following defects shall be identified in each track component.</a:t>
            </a:r>
            <a:endParaRPr sz="1200"/>
          </a:p>
          <a:p>
            <a:pPr indent="-282892" lvl="1" marL="914400" rtl="0" algn="l">
              <a:lnSpc>
                <a:spcPct val="115000"/>
              </a:lnSpc>
              <a:spcBef>
                <a:spcPts val="0"/>
              </a:spcBef>
              <a:spcAft>
                <a:spcPts val="0"/>
              </a:spcAft>
              <a:buSzPct val="100000"/>
              <a:buAutoNum type="alphaLcPeriod"/>
            </a:pPr>
            <a:r>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idx="1" type="body"/>
          </p:nvPr>
        </p:nvSpPr>
        <p:spPr>
          <a:xfrm>
            <a:off x="311700" y="279000"/>
            <a:ext cx="8520600" cy="46725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AutoNum type="arabicPeriod"/>
            </a:pPr>
            <a:r>
              <a:rPr lang="en"/>
              <a:t>System for measurement of acceleration on both side of one Axle and Bogie pivot on coach floor.</a:t>
            </a:r>
            <a:endParaRPr/>
          </a:p>
          <a:p>
            <a:pPr indent="-325755" lvl="0" marL="457200" rtl="0" algn="l">
              <a:lnSpc>
                <a:spcPct val="115000"/>
              </a:lnSpc>
              <a:spcBef>
                <a:spcPts val="0"/>
              </a:spcBef>
              <a:spcAft>
                <a:spcPts val="0"/>
              </a:spcAft>
              <a:buSzPct val="100000"/>
              <a:buAutoNum type="arabicPeriod"/>
            </a:pPr>
            <a:r>
              <a:rPr lang="en"/>
              <a:t>System for video recording of track components and analysis by image processing for condition monitoring of track components</a:t>
            </a:r>
            <a:endParaRPr/>
          </a:p>
          <a:p>
            <a:pPr indent="-325755" lvl="0" marL="457200" rtl="0" algn="l">
              <a:lnSpc>
                <a:spcPct val="115000"/>
              </a:lnSpc>
              <a:spcBef>
                <a:spcPts val="0"/>
              </a:spcBef>
              <a:spcAft>
                <a:spcPts val="0"/>
              </a:spcAft>
              <a:buSzPct val="100000"/>
              <a:buAutoNum type="arabicPeriod"/>
            </a:pPr>
            <a:r>
              <a:rPr lang="en"/>
              <a:t>System on both ends of coach for rear window video recording of track</a:t>
            </a:r>
            <a:endParaRPr/>
          </a:p>
          <a:p>
            <a:pPr indent="-325755" lvl="0" marL="457200" rtl="0" algn="l">
              <a:lnSpc>
                <a:spcPct val="115000"/>
              </a:lnSpc>
              <a:spcBef>
                <a:spcPts val="0"/>
              </a:spcBef>
              <a:spcAft>
                <a:spcPts val="0"/>
              </a:spcAft>
              <a:buSzPct val="100000"/>
              <a:buAutoNum type="arabicPeriod"/>
            </a:pPr>
            <a:r>
              <a:rPr lang="en"/>
              <a:t>The system shall be capable for recording of accurate location of all defects using some proven navigation system which may include tachometer and automatic location detector with route feature file or GPS with route feature files having GPS coordinates. The accuracy for reporting location of defect shall be better than 1.0 meter.</a:t>
            </a:r>
            <a:endParaRPr/>
          </a:p>
          <a:p>
            <a:pPr indent="-325755" lvl="0" marL="457200" rtl="0" algn="l">
              <a:lnSpc>
                <a:spcPct val="115000"/>
              </a:lnSpc>
              <a:spcBef>
                <a:spcPts val="0"/>
              </a:spcBef>
              <a:spcAft>
                <a:spcPts val="0"/>
              </a:spcAft>
              <a:buSzPct val="100000"/>
              <a:buAutoNum type="arabicPeriod"/>
            </a:pPr>
            <a:r>
              <a:rPr lang="en"/>
              <a:t>All data of TIMS exception reports shall be stored in a database or ASCII file which shall be compatible for uploading in TMS. Format of TMS data will be provided after award of Contract.</a:t>
            </a:r>
            <a:endParaRPr/>
          </a:p>
          <a:p>
            <a:pPr indent="-325755" lvl="0" marL="457200" rtl="0" algn="l">
              <a:lnSpc>
                <a:spcPct val="115000"/>
              </a:lnSpc>
              <a:spcBef>
                <a:spcPts val="0"/>
              </a:spcBef>
              <a:spcAft>
                <a:spcPts val="0"/>
              </a:spcAft>
              <a:buSzPct val="100000"/>
              <a:buAutoNum type="arabicPeriod"/>
            </a:pPr>
            <a:r>
              <a:rPr lang="en"/>
              <a:t>LASER printer/printers shall be used for on line printing of all type of reports being generated by different sub-systems.</a:t>
            </a:r>
            <a:endParaRPr/>
          </a:p>
          <a:p>
            <a:pPr indent="-325755" lvl="0" marL="457200" rtl="0" algn="l">
              <a:lnSpc>
                <a:spcPct val="115000"/>
              </a:lnSpc>
              <a:spcBef>
                <a:spcPts val="0"/>
              </a:spcBef>
              <a:spcAft>
                <a:spcPts val="0"/>
              </a:spcAft>
              <a:buSzPct val="100000"/>
              <a:buAutoNum type="arabicPeriod"/>
            </a:pPr>
            <a:r>
              <a:rPr lang="en"/>
              <a:t>The TIMS shall be capable of monitoring all parameters of various sub systems in both forward and reverse directions accurately to avoid need for turning of coach.</a:t>
            </a:r>
            <a:endParaRPr/>
          </a:p>
          <a:p>
            <a:pPr indent="-325755" lvl="0" marL="457200" rtl="0" algn="l">
              <a:lnSpc>
                <a:spcPct val="115000"/>
              </a:lnSpc>
              <a:spcBef>
                <a:spcPts val="0"/>
              </a:spcBef>
              <a:spcAft>
                <a:spcPts val="0"/>
              </a:spcAft>
              <a:buSzPct val="100000"/>
              <a:buAutoNum type="arabicPeriod"/>
            </a:pPr>
            <a:r>
              <a:rPr lang="en"/>
              <a:t>The facility shall be provided for processed data transfer from TIMS to divisional and Zonal headquarters of concerned Railways and R.D.S.O (For initial 3 months). This facility shall be provided through GPRS/ other suitable mobile networks.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idx="1" type="body"/>
          </p:nvPr>
        </p:nvSpPr>
        <p:spPr>
          <a:xfrm>
            <a:off x="311700" y="315225"/>
            <a:ext cx="8520600" cy="45276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AutoNum type="arabicPeriod"/>
            </a:pPr>
            <a:r>
              <a:rPr lang="en"/>
              <a:t>System for measurement of acceleration on both side of one Axle and Bogie pivot on coach floor.</a:t>
            </a:r>
            <a:endParaRPr/>
          </a:p>
          <a:p>
            <a:pPr indent="-342900" lvl="0" marL="457200" rtl="0" algn="l">
              <a:lnSpc>
                <a:spcPct val="115000"/>
              </a:lnSpc>
              <a:spcBef>
                <a:spcPts val="0"/>
              </a:spcBef>
              <a:spcAft>
                <a:spcPts val="0"/>
              </a:spcAft>
              <a:buSzPts val="1800"/>
              <a:buAutoNum type="arabicPeriod"/>
            </a:pPr>
            <a:r>
              <a:rPr lang="en"/>
              <a:t>System shall be capable for measurement of vertical and lateral acceleration at axle box level and on pivot at coach floor level in time domain.</a:t>
            </a:r>
            <a:endParaRPr/>
          </a:p>
          <a:p>
            <a:pPr indent="-342900" lvl="0" marL="457200" rtl="0" algn="l">
              <a:lnSpc>
                <a:spcPct val="115000"/>
              </a:lnSpc>
              <a:spcBef>
                <a:spcPts val="0"/>
              </a:spcBef>
              <a:spcAft>
                <a:spcPts val="0"/>
              </a:spcAft>
              <a:buSzPts val="1800"/>
              <a:buAutoNum type="arabicPeriod"/>
            </a:pPr>
            <a:r>
              <a:rPr lang="en"/>
              <a:t>The accelerometer mounted on axle box and coach shall be capable to measure the maximum acceleration of +12g and +2g respectively.</a:t>
            </a:r>
            <a:endParaRPr/>
          </a:p>
          <a:p>
            <a:pPr indent="-342900" lvl="0" marL="457200" rtl="0" algn="l">
              <a:lnSpc>
                <a:spcPct val="115000"/>
              </a:lnSpc>
              <a:spcBef>
                <a:spcPts val="0"/>
              </a:spcBef>
              <a:spcAft>
                <a:spcPts val="0"/>
              </a:spcAft>
              <a:buSzPts val="1800"/>
              <a:buAutoNum type="arabicPeriod"/>
            </a:pPr>
            <a:r>
              <a:rPr lang="en"/>
              <a:t>The System shall be capable of on line (during recording) processing, analysis, storage, reporting and printing of the recorded data/reports. Option to take or not to take the print of exception report and analogue report shall be available to user.</a:t>
            </a:r>
            <a:endParaRPr/>
          </a:p>
          <a:p>
            <a:pPr indent="-342900" lvl="0" marL="457200" rtl="0" algn="l">
              <a:lnSpc>
                <a:spcPct val="115000"/>
              </a:lnSpc>
              <a:spcBef>
                <a:spcPts val="0"/>
              </a:spcBef>
              <a:spcAft>
                <a:spcPts val="0"/>
              </a:spcAft>
              <a:buSzPts val="1800"/>
              <a:buAutoNum type="arabicPeriod"/>
            </a:pPr>
            <a:r>
              <a:rPr lang="en"/>
              <a:t>The system shall be capable of generating exception reports exceeding predefined limits of acceleration where accelerometer has been mounted, in the desired format. Facility to change the limits shall also be available.</a:t>
            </a:r>
            <a:endParaRPr/>
          </a:p>
          <a:p>
            <a:pPr indent="-342900" lvl="0" marL="457200" rtl="0" algn="l">
              <a:lnSpc>
                <a:spcPct val="115000"/>
              </a:lnSpc>
              <a:spcBef>
                <a:spcPts val="0"/>
              </a:spcBef>
              <a:spcAft>
                <a:spcPts val="0"/>
              </a:spcAft>
              <a:buSzPts val="1800"/>
              <a:buAutoNum type="arabicPeriod"/>
            </a:pPr>
            <a:r>
              <a:rPr lang="en"/>
              <a:t>The acceleration value shall also be measured and printed on track features snapshot taken by video recording system.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idx="1" type="body"/>
          </p:nvPr>
        </p:nvSpPr>
        <p:spPr>
          <a:xfrm>
            <a:off x="311700" y="303150"/>
            <a:ext cx="8623200" cy="458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The accelerometer mounted on axle box and coach shall be capable to measure the maximum acceleration of +12g and +2g respectively.</a:t>
            </a:r>
            <a:endParaRPr sz="1200"/>
          </a:p>
          <a:p>
            <a:pPr indent="-304800" lvl="0" marL="457200" rtl="0" algn="l">
              <a:lnSpc>
                <a:spcPct val="115000"/>
              </a:lnSpc>
              <a:spcBef>
                <a:spcPts val="0"/>
              </a:spcBef>
              <a:spcAft>
                <a:spcPts val="0"/>
              </a:spcAft>
              <a:buSzPts val="1200"/>
              <a:buChar char="●"/>
            </a:pPr>
            <a:r>
              <a:rPr lang="en" sz="1200"/>
              <a:t>iii) The System shall be capable of on line (during recording) processing, analysis, storage, reporting and printing of the recorded data/reports. Option to take or not to take the print of exception report and analogue report shall be available to user.</a:t>
            </a:r>
            <a:endParaRPr sz="1200"/>
          </a:p>
          <a:p>
            <a:pPr indent="-304800" lvl="0" marL="457200" rtl="0" algn="l">
              <a:lnSpc>
                <a:spcPct val="115000"/>
              </a:lnSpc>
              <a:spcBef>
                <a:spcPts val="0"/>
              </a:spcBef>
              <a:spcAft>
                <a:spcPts val="0"/>
              </a:spcAft>
              <a:buSzPts val="1200"/>
              <a:buChar char="●"/>
            </a:pPr>
            <a:r>
              <a:rPr lang="en" sz="1200"/>
              <a:t>The system shall be capable of generating exception reports exceeding predefined limits of acceleration where accelerometer has been mounted, in the desired format. Facility to change the limits shall also be available.</a:t>
            </a:r>
            <a:endParaRPr sz="1200"/>
          </a:p>
          <a:p>
            <a:pPr indent="-304800" lvl="0" marL="457200" rtl="0" algn="l">
              <a:lnSpc>
                <a:spcPct val="115000"/>
              </a:lnSpc>
              <a:spcBef>
                <a:spcPts val="0"/>
              </a:spcBef>
              <a:spcAft>
                <a:spcPts val="0"/>
              </a:spcAft>
              <a:buSzPts val="1200"/>
              <a:buChar char="●"/>
            </a:pPr>
            <a:r>
              <a:rPr lang="en" sz="1200"/>
              <a:t>OK</a:t>
            </a:r>
            <a:endParaRPr sz="1200"/>
          </a:p>
          <a:p>
            <a:pPr indent="-304800" lvl="0" marL="457200" rtl="0" algn="l">
              <a:lnSpc>
                <a:spcPct val="115000"/>
              </a:lnSpc>
              <a:spcBef>
                <a:spcPts val="0"/>
              </a:spcBef>
              <a:spcAft>
                <a:spcPts val="0"/>
              </a:spcAft>
              <a:buSzPts val="1200"/>
              <a:buChar char="●"/>
            </a:pPr>
            <a:r>
              <a:rPr lang="en" sz="1200"/>
              <a:t>vi) The acceleration value shall also be measured and printed on</a:t>
            </a:r>
            <a:endParaRPr sz="1200"/>
          </a:p>
          <a:p>
            <a:pPr indent="-304800" lvl="0" marL="457200" rtl="0" algn="l">
              <a:lnSpc>
                <a:spcPct val="115000"/>
              </a:lnSpc>
              <a:spcBef>
                <a:spcPts val="0"/>
              </a:spcBef>
              <a:spcAft>
                <a:spcPts val="0"/>
              </a:spcAft>
              <a:buSzPts val="1200"/>
              <a:buChar char="●"/>
            </a:pPr>
            <a:r>
              <a:rPr lang="en" sz="1200"/>
              <a:t>track features snapshot taken by video recording system.</a:t>
            </a:r>
            <a:endParaRPr sz="1200"/>
          </a:p>
          <a:p>
            <a:pPr indent="0" lvl="0" marL="0" rtl="0" algn="l">
              <a:lnSpc>
                <a:spcPct val="115000"/>
              </a:lnSpc>
              <a:spcBef>
                <a:spcPts val="1200"/>
              </a:spcBef>
              <a:spcAft>
                <a:spcPts val="0"/>
              </a:spcAft>
              <a:buClr>
                <a:schemeClr val="dk1"/>
              </a:buClr>
              <a:buSzPts val="1100"/>
              <a:buFont typeface="Arial"/>
              <a:buNone/>
            </a:pPr>
            <a:r>
              <a:rPr lang="en" sz="1200"/>
              <a:t>PARAMETERS TO BE RECORDED:</a:t>
            </a:r>
            <a:endParaRPr sz="1200"/>
          </a:p>
          <a:p>
            <a:pPr indent="0" lvl="0" marL="0" rtl="0" algn="l">
              <a:lnSpc>
                <a:spcPct val="115000"/>
              </a:lnSpc>
              <a:spcBef>
                <a:spcPts val="1200"/>
              </a:spcBef>
              <a:spcAft>
                <a:spcPts val="0"/>
              </a:spcAft>
              <a:buClr>
                <a:schemeClr val="dk1"/>
              </a:buClr>
              <a:buSzPts val="1100"/>
              <a:buFont typeface="Arial"/>
              <a:buNone/>
            </a:pPr>
            <a:r>
              <a:rPr lang="en" sz="1200"/>
              <a:t>5.1 System for measurement of acceleration on both side of one Axle and Bogie pivot on coach floor.i. Measurement of vertical and lateral acceleration on both sides of one axle at user selectable sampling interval in distance domain and on various track features.</a:t>
            </a:r>
            <a:endParaRPr sz="1200"/>
          </a:p>
          <a:p>
            <a:pPr indent="0" lvl="0" marL="0" rtl="0" algn="l">
              <a:lnSpc>
                <a:spcPct val="115000"/>
              </a:lnSpc>
              <a:spcBef>
                <a:spcPts val="1200"/>
              </a:spcBef>
              <a:spcAft>
                <a:spcPts val="0"/>
              </a:spcAft>
              <a:buClr>
                <a:schemeClr val="dk1"/>
              </a:buClr>
              <a:buSzPts val="1100"/>
              <a:buFont typeface="Arial"/>
              <a:buNone/>
            </a:pPr>
            <a:r>
              <a:rPr lang="en" sz="1200"/>
              <a:t>ii. Measurement of vertical and lateral acceleration on coach floor at bogie pivot at user selectable sampling interval in distance domain and on various track features.System for video recording of track components and analysis by image processing for condition monitoring of track components System shall be capable of identifying and reporting defects in rails, sleepers, fastenings and ballast deficiency. Following defects shall be identified in each track component.</a:t>
            </a:r>
            <a:endParaRPr sz="1200"/>
          </a:p>
          <a:p>
            <a:pPr indent="0" lvl="0" marL="0" rtl="0" algn="l">
              <a:lnSpc>
                <a:spcPct val="115000"/>
              </a:lnSpc>
              <a:spcBef>
                <a:spcPts val="1200"/>
              </a:spcBef>
              <a:spcAft>
                <a:spcPts val="1200"/>
              </a:spcAft>
              <a:buSzPts val="1800"/>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b="0" l="0" r="0" t="0"/>
          <a:stretch/>
        </p:blipFill>
        <p:spPr>
          <a:xfrm>
            <a:off x="334875" y="152400"/>
            <a:ext cx="7500251" cy="4934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7"/>
          <p:cNvPicPr preferRelativeResize="0"/>
          <p:nvPr/>
        </p:nvPicPr>
        <p:blipFill rotWithShape="1">
          <a:blip r:embed="rId3">
            <a:alphaModFix/>
          </a:blip>
          <a:srcRect b="0" l="0" r="0" t="0"/>
          <a:stretch/>
        </p:blipFill>
        <p:spPr>
          <a:xfrm>
            <a:off x="152400" y="152400"/>
            <a:ext cx="8834599"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Edge Computing</a:t>
            </a:r>
            <a:endParaRPr/>
          </a:p>
        </p:txBody>
      </p:sp>
      <p:sp>
        <p:nvSpPr>
          <p:cNvPr id="91" name="Google Shape;91;p8"/>
          <p:cNvSpPr txBox="1"/>
          <p:nvPr>
            <p:ph idx="1" type="body"/>
          </p:nvPr>
        </p:nvSpPr>
        <p:spPr>
          <a:xfrm>
            <a:off x="311700" y="1152475"/>
            <a:ext cx="8520600" cy="3843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80809"/>
              </a:buClr>
              <a:buSzPts val="2400"/>
              <a:buFont typeface="Calibri"/>
              <a:buChar char="●"/>
            </a:pPr>
            <a:r>
              <a:rPr lang="en" sz="2400">
                <a:solidFill>
                  <a:srgbClr val="080809"/>
                </a:solidFill>
                <a:highlight>
                  <a:srgbClr val="FFFFFF"/>
                </a:highlight>
                <a:latin typeface="Calibri"/>
                <a:ea typeface="Calibri"/>
                <a:cs typeface="Calibri"/>
                <a:sym typeface="Calibri"/>
              </a:rPr>
              <a:t>In edge computing, the data generated by these devices are </a:t>
            </a:r>
            <a:r>
              <a:rPr lang="en" sz="2400" u="sng">
                <a:solidFill>
                  <a:srgbClr val="FF0000"/>
                </a:solidFill>
                <a:highlight>
                  <a:srgbClr val="FFFFFF"/>
                </a:highlight>
                <a:latin typeface="Calibri"/>
                <a:ea typeface="Calibri"/>
                <a:cs typeface="Calibri"/>
                <a:sym typeface="Calibri"/>
              </a:rPr>
              <a:t>stored and computed</a:t>
            </a:r>
            <a:r>
              <a:rPr lang="en" sz="2400">
                <a:solidFill>
                  <a:srgbClr val="FF0000"/>
                </a:solidFill>
                <a:highlight>
                  <a:srgbClr val="FFFFFF"/>
                </a:highlight>
                <a:latin typeface="Calibri"/>
                <a:ea typeface="Calibri"/>
                <a:cs typeface="Calibri"/>
                <a:sym typeface="Calibri"/>
              </a:rPr>
              <a:t> at the </a:t>
            </a:r>
            <a:r>
              <a:rPr lang="en" sz="2400" u="sng">
                <a:solidFill>
                  <a:srgbClr val="FF0000"/>
                </a:solidFill>
                <a:highlight>
                  <a:srgbClr val="FFFFFF"/>
                </a:highlight>
                <a:latin typeface="Calibri"/>
                <a:ea typeface="Calibri"/>
                <a:cs typeface="Calibri"/>
                <a:sym typeface="Calibri"/>
              </a:rPr>
              <a:t>device itself, </a:t>
            </a:r>
            <a:r>
              <a:rPr lang="en" sz="2400">
                <a:solidFill>
                  <a:srgbClr val="080809"/>
                </a:solidFill>
                <a:highlight>
                  <a:srgbClr val="FFFFFF"/>
                </a:highlight>
                <a:latin typeface="Calibri"/>
                <a:ea typeface="Calibri"/>
                <a:cs typeface="Calibri"/>
                <a:sym typeface="Calibri"/>
              </a:rPr>
              <a:t>and the system </a:t>
            </a:r>
            <a:r>
              <a:rPr lang="en" sz="2400" u="sng">
                <a:solidFill>
                  <a:srgbClr val="FF0000"/>
                </a:solidFill>
                <a:highlight>
                  <a:srgbClr val="FFFFFF"/>
                </a:highlight>
                <a:latin typeface="Calibri"/>
                <a:ea typeface="Calibri"/>
                <a:cs typeface="Calibri"/>
                <a:sym typeface="Calibri"/>
              </a:rPr>
              <a:t>doesn’t look at sharing </a:t>
            </a:r>
            <a:r>
              <a:rPr lang="en" sz="2400">
                <a:solidFill>
                  <a:srgbClr val="FF0000"/>
                </a:solidFill>
                <a:highlight>
                  <a:srgbClr val="FFFFFF"/>
                </a:highlight>
                <a:latin typeface="Calibri"/>
                <a:ea typeface="Calibri"/>
                <a:cs typeface="Calibri"/>
                <a:sym typeface="Calibri"/>
              </a:rPr>
              <a:t>this </a:t>
            </a:r>
            <a:r>
              <a:rPr lang="en" sz="2400" u="sng">
                <a:solidFill>
                  <a:srgbClr val="FF0000"/>
                </a:solidFill>
                <a:highlight>
                  <a:srgbClr val="FFFFFF"/>
                </a:highlight>
                <a:latin typeface="Calibri"/>
                <a:ea typeface="Calibri"/>
                <a:cs typeface="Calibri"/>
                <a:sym typeface="Calibri"/>
              </a:rPr>
              <a:t>data with the cloud</a:t>
            </a:r>
            <a:r>
              <a:rPr lang="en" sz="2400">
                <a:solidFill>
                  <a:srgbClr val="080809"/>
                </a:solidFill>
                <a:highlight>
                  <a:srgbClr val="FFFFFF"/>
                </a:highlight>
                <a:latin typeface="Calibri"/>
                <a:ea typeface="Calibri"/>
                <a:cs typeface="Calibri"/>
                <a:sym typeface="Calibri"/>
              </a:rPr>
              <a:t>. </a:t>
            </a:r>
            <a:endParaRPr sz="2400">
              <a:solidFill>
                <a:srgbClr val="080809"/>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sz="2400">
              <a:solidFill>
                <a:srgbClr val="080809"/>
              </a:solidFill>
              <a:highlight>
                <a:srgbClr val="FFFFFF"/>
              </a:highlight>
              <a:latin typeface="Calibri"/>
              <a:ea typeface="Calibri"/>
              <a:cs typeface="Calibri"/>
              <a:sym typeface="Calibri"/>
            </a:endParaRPr>
          </a:p>
          <a:p>
            <a:pPr indent="-381000" lvl="0" marL="457200" rtl="0" algn="l">
              <a:lnSpc>
                <a:spcPct val="115000"/>
              </a:lnSpc>
              <a:spcBef>
                <a:spcPts val="0"/>
              </a:spcBef>
              <a:spcAft>
                <a:spcPts val="0"/>
              </a:spcAft>
              <a:buClr>
                <a:srgbClr val="080809"/>
              </a:buClr>
              <a:buSzPts val="2400"/>
              <a:buFont typeface="Calibri"/>
              <a:buChar char="●"/>
            </a:pPr>
            <a:r>
              <a:rPr lang="en" sz="2400">
                <a:solidFill>
                  <a:srgbClr val="202124"/>
                </a:solidFill>
                <a:highlight>
                  <a:srgbClr val="FFFFFF"/>
                </a:highlight>
                <a:latin typeface="Calibri"/>
                <a:ea typeface="Calibri"/>
                <a:cs typeface="Calibri"/>
                <a:sym typeface="Calibri"/>
              </a:rPr>
              <a:t> An edge solution should support the most common protocols. For example, these include </a:t>
            </a:r>
            <a:r>
              <a:rPr b="1" lang="en" sz="2400">
                <a:solidFill>
                  <a:srgbClr val="202124"/>
                </a:solidFill>
                <a:highlight>
                  <a:srgbClr val="FFFFFF"/>
                </a:highlight>
                <a:latin typeface="Calibri"/>
                <a:ea typeface="Calibri"/>
                <a:cs typeface="Calibri"/>
                <a:sym typeface="Calibri"/>
              </a:rPr>
              <a:t>Z-Wave, ZigBee, KNX, Bluetooth LE, HomeConnect, Modbus, ONVIF, EnOcean, BACnet, OPC UA, LoRa, Siemens S7</a:t>
            </a:r>
            <a:r>
              <a:rPr lang="en" sz="2400">
                <a:solidFill>
                  <a:srgbClr val="202124"/>
                </a:solidFill>
                <a:highlight>
                  <a:srgbClr val="FFFFFF"/>
                </a:highlight>
                <a:latin typeface="Calibri"/>
                <a:ea typeface="Calibri"/>
                <a:cs typeface="Calibri"/>
                <a:sym typeface="Calibri"/>
              </a:rPr>
              <a:t>.</a:t>
            </a:r>
            <a:endParaRPr sz="2400">
              <a:solidFill>
                <a:srgbClr val="080809"/>
              </a:solidFill>
              <a:highlight>
                <a:srgbClr val="FFFFFF"/>
              </a:highlight>
              <a:latin typeface="Calibri"/>
              <a:ea typeface="Calibri"/>
              <a:cs typeface="Calibri"/>
              <a:sym typeface="Calibri"/>
            </a:endParaRPr>
          </a:p>
          <a:p>
            <a:pPr indent="0" lvl="0" marL="0" rtl="0" algn="l">
              <a:lnSpc>
                <a:spcPct val="115000"/>
              </a:lnSpc>
              <a:spcBef>
                <a:spcPts val="0"/>
              </a:spcBef>
              <a:spcAft>
                <a:spcPts val="1200"/>
              </a:spcAft>
              <a:buSzPts val="1800"/>
              <a:buNone/>
            </a:pPr>
            <a:r>
              <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9"/>
          <p:cNvSpPr txBox="1"/>
          <p:nvPr>
            <p:ph type="title"/>
          </p:nvPr>
        </p:nvSpPr>
        <p:spPr>
          <a:xfrm>
            <a:off x="209075" y="80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2857"/>
              <a:buFont typeface="Arial"/>
              <a:buNone/>
            </a:pPr>
            <a:r>
              <a:rPr b="1" lang="en" sz="2566">
                <a:solidFill>
                  <a:srgbClr val="202124"/>
                </a:solidFill>
                <a:highlight>
                  <a:srgbClr val="FFFFFF"/>
                </a:highlight>
                <a:latin typeface="Calibri"/>
                <a:ea typeface="Calibri"/>
                <a:cs typeface="Calibri"/>
                <a:sym typeface="Calibri"/>
              </a:rPr>
              <a:t>Edge computing: Need</a:t>
            </a:r>
            <a:endParaRPr b="1" sz="3466"/>
          </a:p>
        </p:txBody>
      </p:sp>
      <p:sp>
        <p:nvSpPr>
          <p:cNvPr id="97" name="Google Shape;97;p9"/>
          <p:cNvSpPr txBox="1"/>
          <p:nvPr>
            <p:ph idx="1" type="body"/>
          </p:nvPr>
        </p:nvSpPr>
        <p:spPr>
          <a:xfrm>
            <a:off x="311700" y="741950"/>
            <a:ext cx="8520600" cy="42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202124"/>
                </a:solidFill>
                <a:highlight>
                  <a:srgbClr val="FFFFFF"/>
                </a:highlight>
                <a:latin typeface="Calibri"/>
                <a:ea typeface="Calibri"/>
                <a:cs typeface="Calibri"/>
                <a:sym typeface="Calibri"/>
              </a:rPr>
              <a:t>There are several reasons why the edge computing market is increasing rapidly. </a:t>
            </a:r>
            <a:endParaRPr>
              <a:solidFill>
                <a:srgbClr val="202124"/>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SzPts val="1800"/>
              <a:buNone/>
            </a:pPr>
            <a:r>
              <a:rPr lang="en">
                <a:solidFill>
                  <a:srgbClr val="202124"/>
                </a:solidFill>
                <a:highlight>
                  <a:srgbClr val="FFFFFF"/>
                </a:highlight>
                <a:latin typeface="Calibri"/>
                <a:ea typeface="Calibri"/>
                <a:cs typeface="Calibri"/>
                <a:sym typeface="Calibri"/>
              </a:rPr>
              <a:t>In addition to the </a:t>
            </a:r>
            <a:r>
              <a:rPr b="1" lang="en" u="sng">
                <a:solidFill>
                  <a:srgbClr val="FF0000"/>
                </a:solidFill>
                <a:highlight>
                  <a:srgbClr val="FFFFFF"/>
                </a:highlight>
                <a:latin typeface="Calibri"/>
                <a:ea typeface="Calibri"/>
                <a:cs typeface="Calibri"/>
                <a:sym typeface="Calibri"/>
              </a:rPr>
              <a:t>greater number of connected devices</a:t>
            </a:r>
            <a:r>
              <a:rPr lang="en">
                <a:solidFill>
                  <a:srgbClr val="FF0000"/>
                </a:solidFill>
                <a:highlight>
                  <a:srgbClr val="FFFFFF"/>
                </a:highlight>
                <a:latin typeface="Calibri"/>
                <a:ea typeface="Calibri"/>
                <a:cs typeface="Calibri"/>
                <a:sym typeface="Calibri"/>
              </a:rPr>
              <a:t>, there are three key drivers</a:t>
            </a:r>
            <a:r>
              <a:rPr lang="en">
                <a:solidFill>
                  <a:srgbClr val="202124"/>
                </a:solidFill>
                <a:highlight>
                  <a:srgbClr val="FFFFFF"/>
                </a:highlight>
                <a:latin typeface="Calibri"/>
                <a:ea typeface="Calibri"/>
                <a:cs typeface="Calibri"/>
                <a:sym typeface="Calibri"/>
              </a:rPr>
              <a:t> of growth for edge computing:</a:t>
            </a:r>
            <a:endParaRPr>
              <a:solidFill>
                <a:srgbClr val="202124"/>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rgbClr val="202124"/>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202124"/>
              </a:buClr>
              <a:buSzPts val="1800"/>
              <a:buFont typeface="Calibri"/>
              <a:buChar char="●"/>
            </a:pPr>
            <a:r>
              <a:rPr b="1" lang="en">
                <a:solidFill>
                  <a:srgbClr val="FF0000"/>
                </a:solidFill>
                <a:highlight>
                  <a:srgbClr val="FFFFFF"/>
                </a:highlight>
                <a:latin typeface="Calibri"/>
                <a:ea typeface="Calibri"/>
                <a:cs typeface="Calibri"/>
                <a:sym typeface="Calibri"/>
              </a:rPr>
              <a:t>Latency</a:t>
            </a:r>
            <a:r>
              <a:rPr lang="en">
                <a:solidFill>
                  <a:srgbClr val="FF0000"/>
                </a:solidFill>
                <a:highlight>
                  <a:srgbClr val="FFFFFF"/>
                </a:highlight>
                <a:latin typeface="Calibri"/>
                <a:ea typeface="Calibri"/>
                <a:cs typeface="Calibri"/>
                <a:sym typeface="Calibri"/>
              </a:rPr>
              <a:t> — </a:t>
            </a:r>
            <a:r>
              <a:rPr lang="en">
                <a:solidFill>
                  <a:srgbClr val="202124"/>
                </a:solidFill>
                <a:highlight>
                  <a:srgbClr val="FFFFFF"/>
                </a:highlight>
                <a:latin typeface="Calibri"/>
                <a:ea typeface="Calibri"/>
                <a:cs typeface="Calibri"/>
                <a:sym typeface="Calibri"/>
              </a:rPr>
              <a:t>For many time-sensitive applications, the process being monitored </a:t>
            </a:r>
            <a:r>
              <a:rPr lang="en">
                <a:solidFill>
                  <a:srgbClr val="FF0000"/>
                </a:solidFill>
                <a:highlight>
                  <a:srgbClr val="FFFFFF"/>
                </a:highlight>
                <a:latin typeface="Calibri"/>
                <a:ea typeface="Calibri"/>
                <a:cs typeface="Calibri"/>
                <a:sym typeface="Calibri"/>
              </a:rPr>
              <a:t>requires a response in near real time, with </a:t>
            </a:r>
            <a:r>
              <a:rPr b="1" lang="en" u="sng">
                <a:solidFill>
                  <a:srgbClr val="FF0000"/>
                </a:solidFill>
                <a:highlight>
                  <a:srgbClr val="FFFFFF"/>
                </a:highlight>
                <a:latin typeface="Calibri"/>
                <a:ea typeface="Calibri"/>
                <a:cs typeface="Calibri"/>
                <a:sym typeface="Calibri"/>
              </a:rPr>
              <a:t>near-zero latency</a:t>
            </a:r>
            <a:r>
              <a:rPr b="1" lang="en" u="sng">
                <a:solidFill>
                  <a:srgbClr val="202124"/>
                </a:solidFill>
                <a:highlight>
                  <a:srgbClr val="FFFFFF"/>
                </a:highlight>
                <a:latin typeface="Calibri"/>
                <a:ea typeface="Calibri"/>
                <a:cs typeface="Calibri"/>
                <a:sym typeface="Calibri"/>
              </a:rPr>
              <a:t>.</a:t>
            </a:r>
            <a:r>
              <a:rPr lang="en">
                <a:solidFill>
                  <a:srgbClr val="202124"/>
                </a:solidFill>
                <a:highlight>
                  <a:srgbClr val="FFFFFF"/>
                </a:highlight>
                <a:latin typeface="Calibri"/>
                <a:ea typeface="Calibri"/>
                <a:cs typeface="Calibri"/>
                <a:sym typeface="Calibri"/>
              </a:rPr>
              <a:t> In these situations a round trip of </a:t>
            </a:r>
            <a:r>
              <a:rPr lang="en" u="sng">
                <a:solidFill>
                  <a:srgbClr val="FF0000"/>
                </a:solidFill>
                <a:highlight>
                  <a:srgbClr val="FFFFFF"/>
                </a:highlight>
                <a:latin typeface="Calibri"/>
                <a:ea typeface="Calibri"/>
                <a:cs typeface="Calibri"/>
                <a:sym typeface="Calibri"/>
              </a:rPr>
              <a:t>data to and from the cloud </a:t>
            </a:r>
            <a:r>
              <a:rPr lang="en">
                <a:solidFill>
                  <a:srgbClr val="202124"/>
                </a:solidFill>
                <a:highlight>
                  <a:srgbClr val="FFFFFF"/>
                </a:highlight>
                <a:latin typeface="Calibri"/>
                <a:ea typeface="Calibri"/>
                <a:cs typeface="Calibri"/>
                <a:sym typeface="Calibri"/>
              </a:rPr>
              <a:t>or a </a:t>
            </a:r>
            <a:r>
              <a:rPr lang="en">
                <a:solidFill>
                  <a:srgbClr val="FF0000"/>
                </a:solidFill>
                <a:highlight>
                  <a:srgbClr val="FFFFFF"/>
                </a:highlight>
                <a:latin typeface="Calibri"/>
                <a:ea typeface="Calibri"/>
                <a:cs typeface="Calibri"/>
                <a:sym typeface="Calibri"/>
              </a:rPr>
              <a:t>corporate data center is impractical</a:t>
            </a:r>
            <a:r>
              <a:rPr lang="en">
                <a:solidFill>
                  <a:srgbClr val="202124"/>
                </a:solidFill>
                <a:highlight>
                  <a:srgbClr val="FFFFFF"/>
                </a:highlight>
                <a:latin typeface="Calibri"/>
                <a:ea typeface="Calibri"/>
                <a:cs typeface="Calibri"/>
                <a:sym typeface="Calibri"/>
              </a:rPr>
              <a:t>.</a:t>
            </a:r>
            <a:endParaRPr>
              <a:solidFill>
                <a:srgbClr val="202124"/>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a:solidFill>
                <a:srgbClr val="202124"/>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202124"/>
              </a:buClr>
              <a:buSzPts val="1800"/>
              <a:buFont typeface="Calibri"/>
              <a:buChar char="●"/>
            </a:pPr>
            <a:r>
              <a:rPr b="1" lang="en">
                <a:solidFill>
                  <a:srgbClr val="FF0000"/>
                </a:solidFill>
                <a:highlight>
                  <a:srgbClr val="FFFFFF"/>
                </a:highlight>
                <a:latin typeface="Calibri"/>
                <a:ea typeface="Calibri"/>
                <a:cs typeface="Calibri"/>
                <a:sym typeface="Calibri"/>
              </a:rPr>
              <a:t>Bandwidth</a:t>
            </a:r>
            <a:r>
              <a:rPr lang="en">
                <a:solidFill>
                  <a:srgbClr val="FF0000"/>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 Both the </a:t>
            </a:r>
            <a:r>
              <a:rPr b="1" lang="en" u="sng">
                <a:solidFill>
                  <a:srgbClr val="FF0000"/>
                </a:solidFill>
                <a:highlight>
                  <a:srgbClr val="FFFFFF"/>
                </a:highlight>
                <a:latin typeface="Calibri"/>
                <a:ea typeface="Calibri"/>
                <a:cs typeface="Calibri"/>
                <a:sym typeface="Calibri"/>
              </a:rPr>
              <a:t>physical limits of available bandwidth</a:t>
            </a:r>
            <a:r>
              <a:rPr lang="en">
                <a:solidFill>
                  <a:srgbClr val="202124"/>
                </a:solidFill>
                <a:highlight>
                  <a:srgbClr val="FFFFFF"/>
                </a:highlight>
                <a:latin typeface="Calibri"/>
                <a:ea typeface="Calibri"/>
                <a:cs typeface="Calibri"/>
                <a:sym typeface="Calibri"/>
              </a:rPr>
              <a:t> and the </a:t>
            </a:r>
            <a:r>
              <a:rPr b="1" lang="en" u="sng">
                <a:solidFill>
                  <a:srgbClr val="FF0000"/>
                </a:solidFill>
                <a:highlight>
                  <a:srgbClr val="FFFFFF"/>
                </a:highlight>
                <a:latin typeface="Calibri"/>
                <a:ea typeface="Calibri"/>
                <a:cs typeface="Calibri"/>
                <a:sym typeface="Calibri"/>
              </a:rPr>
              <a:t>cost of transmitting</a:t>
            </a:r>
            <a:r>
              <a:rPr lang="en">
                <a:solidFill>
                  <a:srgbClr val="FF0000"/>
                </a:solidFill>
                <a:highlight>
                  <a:srgbClr val="FFFFFF"/>
                </a:highlight>
                <a:latin typeface="Calibri"/>
                <a:ea typeface="Calibri"/>
                <a:cs typeface="Calibri"/>
                <a:sym typeface="Calibri"/>
              </a:rPr>
              <a:t> large quantities of data</a:t>
            </a:r>
            <a:r>
              <a:rPr lang="en">
                <a:solidFill>
                  <a:srgbClr val="202124"/>
                </a:solidFill>
                <a:highlight>
                  <a:srgbClr val="FFFFFF"/>
                </a:highlight>
                <a:latin typeface="Calibri"/>
                <a:ea typeface="Calibri"/>
                <a:cs typeface="Calibri"/>
                <a:sym typeface="Calibri"/>
              </a:rPr>
              <a:t> make edge computing an attractive alternative.</a:t>
            </a:r>
            <a:endParaRPr>
              <a:solidFill>
                <a:srgbClr val="202124"/>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a:solidFill>
                <a:srgbClr val="202124"/>
              </a:solidFill>
              <a:highlight>
                <a:srgbClr val="FFFFFF"/>
              </a:highlight>
              <a:latin typeface="Calibri"/>
              <a:ea typeface="Calibri"/>
              <a:cs typeface="Calibri"/>
              <a:sym typeface="Calibri"/>
            </a:endParaRPr>
          </a:p>
          <a:p>
            <a:pPr indent="-342900" lvl="0" marL="457200" rtl="0" algn="l">
              <a:lnSpc>
                <a:spcPct val="115000"/>
              </a:lnSpc>
              <a:spcBef>
                <a:spcPts val="0"/>
              </a:spcBef>
              <a:spcAft>
                <a:spcPts val="0"/>
              </a:spcAft>
              <a:buClr>
                <a:srgbClr val="202124"/>
              </a:buClr>
              <a:buSzPts val="1800"/>
              <a:buFont typeface="Calibri"/>
              <a:buChar char="●"/>
            </a:pPr>
            <a:r>
              <a:rPr b="1" lang="en">
                <a:solidFill>
                  <a:srgbClr val="FF0000"/>
                </a:solidFill>
                <a:highlight>
                  <a:srgbClr val="FFFFFF"/>
                </a:highlight>
                <a:latin typeface="Calibri"/>
                <a:ea typeface="Calibri"/>
                <a:cs typeface="Calibri"/>
                <a:sym typeface="Calibri"/>
              </a:rPr>
              <a:t>Reliability</a:t>
            </a:r>
            <a:r>
              <a:rPr lang="en">
                <a:solidFill>
                  <a:srgbClr val="FF0000"/>
                </a:solidFill>
                <a:highlight>
                  <a:srgbClr val="FFFFFF"/>
                </a:highlight>
                <a:latin typeface="Calibri"/>
                <a:ea typeface="Calibri"/>
                <a:cs typeface="Calibri"/>
                <a:sym typeface="Calibri"/>
              </a:rPr>
              <a:t> —</a:t>
            </a:r>
            <a:r>
              <a:rPr lang="en">
                <a:solidFill>
                  <a:srgbClr val="202124"/>
                </a:solidFill>
                <a:highlight>
                  <a:srgbClr val="FFFFFF"/>
                </a:highlight>
                <a:latin typeface="Calibri"/>
                <a:ea typeface="Calibri"/>
                <a:cs typeface="Calibri"/>
                <a:sym typeface="Calibri"/>
              </a:rPr>
              <a:t> </a:t>
            </a:r>
            <a:r>
              <a:rPr b="1" lang="en">
                <a:solidFill>
                  <a:srgbClr val="202124"/>
                </a:solidFill>
                <a:highlight>
                  <a:srgbClr val="FFFFFF"/>
                </a:highlight>
                <a:latin typeface="Calibri"/>
                <a:ea typeface="Calibri"/>
                <a:cs typeface="Calibri"/>
                <a:sym typeface="Calibri"/>
              </a:rPr>
              <a:t>Network congestion</a:t>
            </a:r>
            <a:r>
              <a:rPr lang="en">
                <a:solidFill>
                  <a:srgbClr val="202124"/>
                </a:solidFill>
                <a:highlight>
                  <a:srgbClr val="FFFFFF"/>
                </a:highlight>
                <a:latin typeface="Calibri"/>
                <a:ea typeface="Calibri"/>
                <a:cs typeface="Calibri"/>
                <a:sym typeface="Calibri"/>
              </a:rPr>
              <a:t> can </a:t>
            </a:r>
            <a:r>
              <a:rPr b="1" lang="en" u="sng">
                <a:solidFill>
                  <a:srgbClr val="FF0000"/>
                </a:solidFill>
                <a:highlight>
                  <a:srgbClr val="FFFFFF"/>
                </a:highlight>
                <a:latin typeface="Calibri"/>
                <a:ea typeface="Calibri"/>
                <a:cs typeface="Calibri"/>
                <a:sym typeface="Calibri"/>
              </a:rPr>
              <a:t>interrupt the flow of data, causing unacceptable interruptions</a:t>
            </a:r>
            <a:r>
              <a:rPr lang="en">
                <a:solidFill>
                  <a:srgbClr val="202124"/>
                </a:solidFill>
                <a:highlight>
                  <a:srgbClr val="FFFFFF"/>
                </a:highlight>
                <a:latin typeface="Calibri"/>
                <a:ea typeface="Calibri"/>
                <a:cs typeface="Calibri"/>
                <a:sym typeface="Calibri"/>
              </a:rPr>
              <a:t> in use cases such as point-of-sale systems.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